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87"/>
  </p:notesMasterIdLst>
  <p:sldIdLst>
    <p:sldId id="304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05" r:id="rId15"/>
    <p:sldId id="331" r:id="rId16"/>
    <p:sldId id="332" r:id="rId17"/>
    <p:sldId id="333" r:id="rId18"/>
    <p:sldId id="334" r:id="rId19"/>
    <p:sldId id="306" r:id="rId20"/>
    <p:sldId id="335" r:id="rId21"/>
    <p:sldId id="307" r:id="rId22"/>
    <p:sldId id="336" r:id="rId23"/>
    <p:sldId id="337" r:id="rId24"/>
    <p:sldId id="308" r:id="rId25"/>
    <p:sldId id="338" r:id="rId26"/>
    <p:sldId id="339" r:id="rId27"/>
    <p:sldId id="340" r:id="rId28"/>
    <p:sldId id="309" r:id="rId29"/>
    <p:sldId id="341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49" r:id="rId38"/>
    <p:sldId id="350" r:id="rId39"/>
    <p:sldId id="351" r:id="rId40"/>
    <p:sldId id="310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2" r:id="rId51"/>
    <p:sldId id="363" r:id="rId52"/>
    <p:sldId id="364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3" r:id="rId61"/>
    <p:sldId id="374" r:id="rId62"/>
    <p:sldId id="311" r:id="rId63"/>
    <p:sldId id="372" r:id="rId64"/>
    <p:sldId id="378" r:id="rId65"/>
    <p:sldId id="312" r:id="rId66"/>
    <p:sldId id="375" r:id="rId67"/>
    <p:sldId id="376" r:id="rId68"/>
    <p:sldId id="377" r:id="rId69"/>
    <p:sldId id="379" r:id="rId70"/>
    <p:sldId id="380" r:id="rId71"/>
    <p:sldId id="381" r:id="rId72"/>
    <p:sldId id="382" r:id="rId73"/>
    <p:sldId id="383" r:id="rId74"/>
    <p:sldId id="361" r:id="rId75"/>
    <p:sldId id="313" r:id="rId76"/>
    <p:sldId id="384" r:id="rId77"/>
    <p:sldId id="385" r:id="rId78"/>
    <p:sldId id="386" r:id="rId79"/>
    <p:sldId id="387" r:id="rId80"/>
    <p:sldId id="315" r:id="rId81"/>
    <p:sldId id="388" r:id="rId82"/>
    <p:sldId id="389" r:id="rId83"/>
    <p:sldId id="390" r:id="rId84"/>
    <p:sldId id="391" r:id="rId85"/>
    <p:sldId id="392" r:id="rId8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521415D9-36F7-43E2-AB2F-B90AF26B5E84}">
      <p14:sectionLst xmlns:p14="http://schemas.microsoft.com/office/powerpoint/2010/main">
        <p14:section name="Default Section" id="{C9018A2F-4F91-AF47-BCD9-467FE5A1B726}">
          <p14:sldIdLst>
            <p14:sldId id="304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05"/>
            <p14:sldId id="331"/>
            <p14:sldId id="332"/>
            <p14:sldId id="333"/>
            <p14:sldId id="334"/>
            <p14:sldId id="306"/>
            <p14:sldId id="335"/>
            <p14:sldId id="307"/>
            <p14:sldId id="336"/>
            <p14:sldId id="337"/>
            <p14:sldId id="308"/>
            <p14:sldId id="338"/>
            <p14:sldId id="339"/>
            <p14:sldId id="340"/>
            <p14:sldId id="309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10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  <p14:section name="Supervised learning algorithms" id="{A8F3DC38-CA2D-4C45-83C3-C735C7E06854}">
          <p14:sldIdLst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74"/>
            <p14:sldId id="311"/>
            <p14:sldId id="372"/>
          </p14:sldIdLst>
        </p14:section>
        <p14:section name="Unsupervised Learning" id="{3DB9A98C-6578-014F-BC64-67EA3DF9B557}">
          <p14:sldIdLst>
            <p14:sldId id="378"/>
            <p14:sldId id="312"/>
            <p14:sldId id="375"/>
            <p14:sldId id="376"/>
            <p14:sldId id="377"/>
            <p14:sldId id="379"/>
            <p14:sldId id="380"/>
          </p14:sldIdLst>
        </p14:section>
        <p14:section name="Building a machine learning algorithm" id="{1AAB8DAF-13A8-FF4B-A6C8-6353A0BB132B}">
          <p14:sldIdLst>
            <p14:sldId id="381"/>
            <p14:sldId id="382"/>
            <p14:sldId id="383"/>
          </p14:sldIdLst>
        </p14:section>
        <p14:section name="Challenges motivating deep learning" id="{545D0199-B5FB-804A-A63F-B77438174A7D}">
          <p14:sldIdLst>
            <p14:sldId id="361"/>
            <p14:sldId id="313"/>
            <p14:sldId id="384"/>
            <p14:sldId id="385"/>
            <p14:sldId id="386"/>
            <p14:sldId id="387"/>
            <p14:sldId id="315"/>
            <p14:sldId id="388"/>
            <p14:sldId id="389"/>
            <p14:sldId id="390"/>
            <p14:sldId id="391"/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76493"/>
  </p:normalViewPr>
  <p:slideViewPr>
    <p:cSldViewPr snapToGrid="0" snapToObjects="1">
      <p:cViewPr varScale="1">
        <p:scale>
          <a:sx n="74" d="100"/>
          <a:sy n="74" d="100"/>
        </p:scale>
        <p:origin x="2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One way to efficiently define such a large set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of functions is to learn a probability distribution over all of the relevant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variables, then solve the classification task by marginalizing out the missing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variables. With n input variables, we can now obtain all 2^n different classification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functions needed for each possible set of missing inputs, but we only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need to learn a single function describing the joint probability distribution.</a:t>
            </a:r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675405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4044955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example, if estimating the probability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density at some point x, we can just return the number of training examples in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same unit volume cell as x, divided by the total number of training examples.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97133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183894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Vapnik-Chervonenkis dimension</a:t>
            </a:r>
            <a:r>
              <a:rPr lang="en-US" dirty="0"/>
              <a:t>, or VC dimension: It measures the capacity of a binary classifier.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VC dimension is defined as being the largest possible value of m for which there exists a training set of m different x points that the classifier can label arbitrarily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31204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Maximum likelihood thus becomes minimization of the negative log-likelihood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(NLL), or equivalently, minimization of the cross entropy.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negative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log-likelihood can actually become negative when x is real-valued.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481208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364121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80554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/>
                        </m:limLow>
                      </m:fName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 is an optimization problem with a convex quadratic objective and only linear constraints. </a:t>
                </a:r>
              </a:p>
              <a:p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This optimization problem can be solved using commercial quadratic programming (QP) code.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 dirty="0">
                    <a:latin typeface="Cambria Math" panose="02040503050406030204" pitchFamily="18" charset="0"/>
                  </a:rPr>
                  <a:t>min┬⁡〖‖</a:t>
                </a:r>
                <a:r>
                  <a:rPr lang="en-US" b="1" i="0" dirty="0">
                    <a:latin typeface="Cambria Math" panose="02040503050406030204" pitchFamily="18" charset="0"/>
                  </a:rPr>
                  <a:t>𝒘‖</a:t>
                </a:r>
                <a:r>
                  <a:rPr lang="en-US" b="0" i="0" dirty="0">
                    <a:latin typeface="Cambria Math" panose="02040503050406030204" pitchFamily="18" charset="0"/>
                  </a:rPr>
                  <a:t>^2/2〗</a:t>
                </a:r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 is an optimization problem with a convex quadratic objective and only linear constraints. </a:t>
                </a:r>
              </a:p>
              <a:p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This optimization problem can be solved using commercial quadratic programming (QP) code.</a:t>
                </a:r>
              </a:p>
              <a:p>
                <a:endParaRPr lang="en-LB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100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The problem has only inequality constraints 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LB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LB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≤0 </m:t>
                    </m:r>
                  </m:oMath>
                </a14:m>
                <a:endParaRPr lang="en-US" sz="2200" dirty="0">
                  <a:effectLst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The problem has only inequality constraints : </a:t>
                </a:r>
                <a:r>
                  <a:rPr lang="en-US" b="0" i="0" dirty="0">
                    <a:latin typeface="Cambria Math" panose="02040503050406030204" pitchFamily="18" charset="0"/>
                  </a:rPr>
                  <a:t>−𝛼_𝑖 [</a:t>
                </a:r>
                <a:r>
                  <a:rPr lang="en-US" i="0" dirty="0">
                    <a:latin typeface="Cambria Math" panose="02040503050406030204" pitchFamily="18" charset="0"/>
                  </a:rPr>
                  <a:t>𝑦_𝑖</a:t>
                </a:r>
                <a:r>
                  <a:rPr lang="en-US" b="1" i="0" dirty="0">
                    <a:latin typeface="Cambria Math" panose="02040503050406030204" pitchFamily="18" charset="0"/>
                  </a:rPr>
                  <a:t> (𝒘𝒙_𝒊</a:t>
                </a:r>
                <a:r>
                  <a:rPr lang="en-LB" i="0" dirty="0">
                    <a:latin typeface="Cambria Math" panose="02040503050406030204" pitchFamily="18" charset="0"/>
                  </a:rPr>
                  <a:t>+𝑏</a:t>
                </a:r>
                <a:r>
                  <a:rPr lang="en-LB" b="1" i="0" dirty="0">
                    <a:latin typeface="Cambria Math" panose="02040503050406030204" pitchFamily="18" charset="0"/>
                  </a:rPr>
                  <a:t>)</a:t>
                </a:r>
                <a:r>
                  <a:rPr lang="en-US" i="0" dirty="0">
                    <a:latin typeface="Cambria Math" panose="02040503050406030204" pitchFamily="18" charset="0"/>
                  </a:rPr>
                  <a:t>−1]</a:t>
                </a:r>
                <a:r>
                  <a:rPr lang="en-US" b="0" i="0" dirty="0">
                    <a:latin typeface="Cambria Math" panose="02040503050406030204" pitchFamily="18" charset="0"/>
                  </a:rPr>
                  <a:t>≤0 </a:t>
                </a:r>
                <a:endParaRPr lang="en-US" sz="2200" dirty="0">
                  <a:effectLst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endParaRPr lang="en-LB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789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As an example of an infinite-dimensional feature space with a tractable kernel, we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construct a feature mapping </a:t>
            </a:r>
            <a:r>
              <a:rPr lang="el-GR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φ(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x) over the non-negative integers x. Suppose that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mapping returns a vector containing x ones followed by infinitely many zeros.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We can write a kernel function k(x, x(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)) = min(x, x(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)) that is exactly equivalent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to the corresponding infinite-dimensional dot product.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309782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3406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(Goodfellow 2016)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2735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396541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504718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260771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55196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4009457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316206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684931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30594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9655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Wingdings" pitchFamily="2" charset="2"/>
        <a:buChar char="q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Courier New" panose="02070309020205020404" pitchFamily="49" charset="0"/>
        <a:buChar char="o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tif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_PwhiWxHK8o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tiff"/><Relationship Id="rId5" Type="http://schemas.openxmlformats.org/officeDocument/2006/relationships/image" Target="../media/image66.tiff"/><Relationship Id="rId4" Type="http://schemas.openxmlformats.org/officeDocument/2006/relationships/image" Target="../media/image65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7" Type="http://schemas.openxmlformats.org/officeDocument/2006/relationships/image" Target="../media/image73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2.tiff"/><Relationship Id="rId5" Type="http://schemas.openxmlformats.org/officeDocument/2006/relationships/image" Target="../media/image71.tiff"/><Relationship Id="rId4" Type="http://schemas.openxmlformats.org/officeDocument/2006/relationships/image" Target="../media/image70.tif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Machine Learning Basics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Machine Learning Basics</a:t>
            </a:r>
          </a:p>
        </p:txBody>
      </p:sp>
      <p:sp>
        <p:nvSpPr>
          <p:cNvPr id="121" name="Lecture slides for Chapter 5 of Deep Learning…"/>
          <p:cNvSpPr>
            <a:spLocks noGrp="1"/>
          </p:cNvSpPr>
          <p:nvPr>
            <p:ph type="subTitle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31622">
              <a:defRPr sz="2912"/>
            </a:pPr>
            <a:r>
              <a:rPr dirty="0"/>
              <a:t>Lecture slides for Chapter 5 of </a:t>
            </a:r>
            <a:r>
              <a:rPr i="1" dirty="0"/>
              <a:t>Deep Learning</a:t>
            </a:r>
          </a:p>
          <a:p>
            <a:pPr defTabSz="531622">
              <a:defRPr sz="2912"/>
            </a:pPr>
            <a:r>
              <a:rPr dirty="0"/>
              <a:t>www.deeplearningbook.org</a:t>
            </a:r>
            <a:endParaRPr i="1" dirty="0"/>
          </a:p>
          <a:p>
            <a:pPr defTabSz="531622">
              <a:defRPr sz="2912"/>
            </a:pPr>
            <a:r>
              <a:rPr dirty="0"/>
              <a:t>Ian Goodfellow</a:t>
            </a:r>
          </a:p>
          <a:p>
            <a:pPr defTabSz="531622">
              <a:defRPr sz="2912"/>
            </a:pPr>
            <a:endParaRPr lang="en-US" dirty="0"/>
          </a:p>
          <a:p>
            <a:pPr defTabSz="531622">
              <a:defRPr sz="2912"/>
            </a:pPr>
            <a:r>
              <a:rPr lang="en-US" dirty="0">
                <a:solidFill>
                  <a:schemeClr val="accent1"/>
                </a:solidFill>
              </a:rPr>
              <a:t>A</a:t>
            </a:r>
            <a:r>
              <a:rPr lang="en-LB" dirty="0">
                <a:solidFill>
                  <a:schemeClr val="accent1"/>
                </a:solidFill>
              </a:rPr>
              <a:t>dapted by m.n. for CMPS 392</a:t>
            </a:r>
            <a:endParaRPr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70779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554B-5879-9A46-9F19-8F145E6F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experience, </a:t>
            </a:r>
            <a:r>
              <a:rPr lang="en-LB" i="1"/>
              <a:t>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98419A-8F8B-5A4B-8D1F-B7BFACA49C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Semi-S</a:t>
            </a:r>
            <a:r>
              <a:rPr lang="en-LB" b="1"/>
              <a:t>upervised learning:</a:t>
            </a:r>
            <a:endParaRPr lang="en-LB"/>
          </a:p>
          <a:p>
            <a:pPr lvl="1"/>
            <a:r>
              <a:rPr lang="en-US" dirty="0"/>
              <a:t>Some examples include supervision targets, but others do not. </a:t>
            </a:r>
            <a:endParaRPr lang="en-LB"/>
          </a:p>
          <a:p>
            <a:r>
              <a:rPr lang="en-US" b="1" dirty="0"/>
              <a:t>Multi-instance learning:</a:t>
            </a:r>
          </a:p>
          <a:p>
            <a:pPr lvl="1"/>
            <a:r>
              <a:rPr lang="en-US" dirty="0"/>
              <a:t>A collection of examples is labeled as containing an example of a class</a:t>
            </a:r>
          </a:p>
          <a:p>
            <a:r>
              <a:rPr lang="en-US" b="1" dirty="0"/>
              <a:t>Reinforcement learning:</a:t>
            </a:r>
          </a:p>
          <a:p>
            <a:pPr lvl="1"/>
            <a:r>
              <a:rPr lang="en-US" dirty="0"/>
              <a:t>Interaction with an environment</a:t>
            </a:r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18933140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BC364-5E5A-284B-B05C-8B637485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/>
              <a:t> dataset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C896E2-9515-F443-B107-7653FDEAEDF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</a:t>
                </a:r>
                <a:r>
                  <a:rPr lang="en-LB"/>
                  <a:t>esign matrix </a:t>
                </a:r>
                <a:r>
                  <a:rPr lang="en-LB" b="1"/>
                  <a:t>X</a:t>
                </a:r>
                <a:r>
                  <a:rPr lang="en-LB"/>
                  <a:t>: 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ach row is an example 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ach column is a feature 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xample: iris dataset: </a:t>
                </a:r>
                <a14:m>
                  <m:oMath xmlns:m="http://schemas.openxmlformats.org/officeDocument/2006/math">
                    <m:r>
                      <a:rPr lang="en-LB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LB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L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LB"/>
              </a:p>
              <a:p>
                <a:r>
                  <a:rPr lang="en-US" dirty="0"/>
                  <a:t>V</a:t>
                </a:r>
                <a:r>
                  <a:rPr lang="en-LB"/>
                  <a:t>ector of labels </a:t>
                </a:r>
                <a:r>
                  <a:rPr lang="en-LB" b="1"/>
                  <a:t>y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xample: 0 is a person, 1 is a car, 2 is a cat, etc.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LB"/>
                  <a:t>he label can be a set of words (e.g. transcription) 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0C896E2-9515-F443-B107-7653FDEAE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194204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29804-AAB8-A947-A0DE-6E69BE0F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/>
              <a:t>xample: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A148A5-B323-BC41-AAEF-B58DB45BA07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T</a:t>
                </a:r>
                <a:r>
                  <a:rPr lang="en-LB" b="1"/>
                  <a:t>ask: </a:t>
                </a:r>
                <a:r>
                  <a:rPr lang="en-LB"/>
                  <a:t>regression problem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LB"/>
                  <a:t> 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Performance measure: </a:t>
                </a:r>
              </a:p>
              <a:p>
                <a:pPr lvl="1"/>
                <a:r>
                  <a:rPr lang="en-US" dirty="0"/>
                  <a:t>Have a test set: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𝒕𝒆𝒔𝒕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𝒕𝒆𝒔𝒕</m:t>
                        </m:r>
                      </m:sup>
                    </m:sSup>
                  </m:oMath>
                </a14:m>
                <a:endParaRPr lang="en-US" b="1" dirty="0"/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𝒕𝒆𝒔𝒕</m:t>
                                      </m:r>
                                    </m:sup>
                                  </m:s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𝒕𝒆𝒔𝒕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𝒕𝒆𝒔𝒕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𝒕𝒆𝒔𝒕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r>
                  <a:rPr lang="en-US" b="1" dirty="0"/>
                  <a:t>Experience</a:t>
                </a:r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𝒕𝒓𝒂𝒊𝒏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𝒓𝒂𝒊𝒏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𝑟𝑎𝑖𝑛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LB" b="1"/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A148A5-B323-BC41-AAEF-B58DB45BA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2419" b="-241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33146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EC225-FC4A-1040-9C02-52EB804D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LB"/>
              <a:t>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FFD68-366C-E849-AE0C-3507745E443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𝑡𝑟𝑎𝑖𝑛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𝒕𝒓𝒂𝒊𝒏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𝒕𝒓𝒂𝒊𝒏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𝒕𝒓𝒂𝒊𝒏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𝒕𝒓𝒂𝒊𝒏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𝒕𝒓𝒂𝒊𝒏</m:t>
                        </m:r>
                      </m:sup>
                    </m:sSup>
                  </m:oMath>
                </a14:m>
                <a:r>
                  <a:rPr lang="en-US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(normal equations) </a:t>
                </a:r>
              </a:p>
              <a:p>
                <a:endParaRPr lang="en-US" b="1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We can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using a simple trick</a:t>
                </a:r>
              </a:p>
              <a:p>
                <a:r>
                  <a:rPr lang="en-US" i="1" dirty="0"/>
                  <a:t>b</a:t>
                </a:r>
                <a:r>
                  <a:rPr lang="en-US" dirty="0"/>
                  <a:t> is called the bias term </a:t>
                </a:r>
                <a:r>
                  <a:rPr lang="en-US" i="1" dirty="0"/>
                  <a:t>(to not confound with statistical bias that will be discussed later)  </a:t>
                </a: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EFFD68-366C-E849-AE0C-3507745E4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137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14642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Linear Regress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Linear Regression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33" y="2241703"/>
            <a:ext cx="11596534" cy="5508219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Figure 5.1"/>
          <p:cNvSpPr txBox="1"/>
          <p:nvPr/>
        </p:nvSpPr>
        <p:spPr>
          <a:xfrm>
            <a:off x="5415991" y="783969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5.1</a:t>
            </a:r>
          </a:p>
        </p:txBody>
      </p:sp>
    </p:spTree>
    <p:extLst>
      <p:ext uri="{BB962C8B-B14F-4D97-AF65-F5344CB8AC3E}">
        <p14:creationId xmlns:p14="http://schemas.microsoft.com/office/powerpoint/2010/main" val="224547921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C05D-CF35-5C48-9A8F-1B74A4DE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apacity, overfitting and underfitting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22FC68-0BF6-3647-9ECC-A21B0D5132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G</a:t>
                </a:r>
                <a:r>
                  <a:rPr lang="en-LB" b="1" dirty="0"/>
                  <a:t>eneralization: </a:t>
                </a:r>
                <a:r>
                  <a:rPr lang="en-LB" dirty="0"/>
                  <a:t>ability to perform well on previously unobserved data </a:t>
                </a:r>
              </a:p>
              <a:p>
                <a:r>
                  <a:rPr lang="en-US" b="1" dirty="0"/>
                  <a:t>i.i.d assumptions: </a:t>
                </a:r>
              </a:p>
              <a:p>
                <a:pPr lvl="1"/>
                <a:r>
                  <a:rPr lang="en-US" dirty="0"/>
                  <a:t>The examples in each dataset are independent from each other, </a:t>
                </a:r>
              </a:p>
              <a:p>
                <a:pPr lvl="1"/>
                <a:r>
                  <a:rPr lang="en-US" dirty="0"/>
                  <a:t>and that the train set and test set are identically distributed, drawn from the same probability distribution as each other.</a:t>
                </a:r>
                <a:endParaRPr lang="en-LB" b="1" dirty="0"/>
              </a:p>
              <a:p>
                <a:pPr lvl="1"/>
                <a:r>
                  <a:rPr lang="en-US" dirty="0"/>
                  <a:t>We call that shared underlying distribution the data generating distribution,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22FC68-0BF6-3647-9ECC-A21B0D513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210" r="-2971" b="-201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11389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7D2B3-4E53-D24F-8E2C-5DD9048D6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apacity, overfitting and underfitting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13F56-EF8A-7C41-853F-51B88CE65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some fixed value </a:t>
            </a:r>
            <a:r>
              <a:rPr lang="en-US" b="1" i="1" dirty="0"/>
              <a:t>w</a:t>
            </a:r>
            <a:r>
              <a:rPr lang="en-US" dirty="0"/>
              <a:t>, the expected training set error is exactly the same as the expected test set error, because both expectations are formed using the same dataset sampling process.</a:t>
            </a:r>
          </a:p>
          <a:p>
            <a:r>
              <a:rPr lang="en-US" dirty="0"/>
              <a:t>In practice: </a:t>
            </a:r>
          </a:p>
          <a:p>
            <a:pPr lvl="1"/>
            <a:r>
              <a:rPr lang="en-US" dirty="0"/>
              <a:t>expected test set error &gt; expected train set error </a:t>
            </a:r>
          </a:p>
          <a:p>
            <a:r>
              <a:rPr lang="en-US" dirty="0"/>
              <a:t>We need ability to: </a:t>
            </a:r>
          </a:p>
          <a:p>
            <a:pPr lvl="1"/>
            <a:r>
              <a:rPr lang="en-US" dirty="0"/>
              <a:t>1. Make the training error small. </a:t>
            </a:r>
            <a:r>
              <a:rPr lang="en-US" b="1" dirty="0"/>
              <a:t>(underfitting)</a:t>
            </a:r>
          </a:p>
          <a:p>
            <a:pPr lvl="1"/>
            <a:r>
              <a:rPr lang="en-US" dirty="0"/>
              <a:t>2. Make the gap between training and test error small. </a:t>
            </a:r>
            <a:r>
              <a:rPr lang="en-US" b="1" dirty="0"/>
              <a:t>(overfitting)</a:t>
            </a:r>
          </a:p>
          <a:p>
            <a:endParaRPr lang="en-US" dirty="0"/>
          </a:p>
          <a:p>
            <a:endParaRPr lang="en-US" dirty="0"/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71495251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F94A-3398-5E4F-A650-998779413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apacity, overfitting and underfitting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F8CF2-A0A9-9B43-B9BE-A0E3085A3A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Underfitting</a:t>
            </a:r>
            <a:r>
              <a:rPr lang="en-US" dirty="0"/>
              <a:t> occurs when the model is not able to obtain a sufficiently low error value on the training set. </a:t>
            </a:r>
          </a:p>
          <a:p>
            <a:r>
              <a:rPr lang="en-US" b="1" dirty="0"/>
              <a:t>Overfitting</a:t>
            </a:r>
            <a:r>
              <a:rPr lang="en-US" dirty="0"/>
              <a:t> occurs when the gap between the training error and test error is too large.</a:t>
            </a:r>
          </a:p>
          <a:p>
            <a:r>
              <a:rPr lang="en-US" dirty="0"/>
              <a:t>Informally, a model’s </a:t>
            </a:r>
            <a:r>
              <a:rPr lang="en-US" b="1" dirty="0"/>
              <a:t>capacity </a:t>
            </a:r>
            <a:r>
              <a:rPr lang="en-US" dirty="0"/>
              <a:t>is its ability to fit a wide variety of functions.</a:t>
            </a:r>
          </a:p>
          <a:p>
            <a:pPr lvl="1"/>
            <a:r>
              <a:rPr lang="en-US" dirty="0"/>
              <a:t>Low capacity may cause underfitting </a:t>
            </a:r>
          </a:p>
          <a:p>
            <a:pPr lvl="1"/>
            <a:r>
              <a:rPr lang="en-US" dirty="0"/>
              <a:t>High capacity may cause overfitting </a:t>
            </a:r>
          </a:p>
          <a:p>
            <a:endParaRPr lang="en-US" dirty="0"/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4046022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F7CB9-6390-DB40-A538-98E7715B2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LB"/>
              <a:t>ypothesis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D13EC1-3FB2-EA49-BA0D-742F4F561E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One way to control the capacity of a learning algorithm is by choosing its </a:t>
                </a:r>
                <a:r>
                  <a:rPr lang="en-US" b="1" dirty="0"/>
                  <a:t>hypothesis space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the set of functions that the learning algorithm is allowed to select as being the solution.</a:t>
                </a:r>
              </a:p>
              <a:p>
                <a:pPr lvl="1"/>
                <a:r>
                  <a:rPr lang="en-US" dirty="0"/>
                  <a:t>For example, linear regression has the set of all linear functions of its input</a:t>
                </a:r>
              </a:p>
              <a:p>
                <a:pPr lvl="1"/>
                <a:r>
                  <a:rPr lang="en-US" dirty="0"/>
                  <a:t>To increase capacity: (model is polynomial of degree 9)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D13EC1-3FB2-EA49-BA0D-742F4F561E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b="-397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387464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Underfitting and Overfitting in Polynomial Estim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Underfitting and Overfitting in Polynomial Estimation</a:t>
            </a:r>
          </a:p>
        </p:txBody>
      </p:sp>
      <p:pic>
        <p:nvPicPr>
          <p:cNvPr id="12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5" y="2689401"/>
            <a:ext cx="12555850" cy="612739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Figure 5.2"/>
          <p:cNvSpPr txBox="1"/>
          <p:nvPr/>
        </p:nvSpPr>
        <p:spPr>
          <a:xfrm>
            <a:off x="5502126" y="8537799"/>
            <a:ext cx="200054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Degree 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7841D4-F683-264D-A2E4-BB94D0E0D292}"/>
              </a:ext>
            </a:extLst>
          </p:cNvPr>
          <p:cNvSpPr txBox="1"/>
          <p:nvPr/>
        </p:nvSpPr>
        <p:spPr>
          <a:xfrm>
            <a:off x="9054353" y="8537799"/>
            <a:ext cx="3950447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</a:t>
            </a:r>
            <a:r>
              <a:rPr kumimoji="0" lang="en-LB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egree 9: infinitely many solutions  </a:t>
            </a:r>
          </a:p>
        </p:txBody>
      </p:sp>
      <p:sp>
        <p:nvSpPr>
          <p:cNvPr id="6" name="Figure 5.2">
            <a:extLst>
              <a:ext uri="{FF2B5EF4-FFF2-40B4-BE49-F238E27FC236}">
                <a16:creationId xmlns:a16="http://schemas.microsoft.com/office/drawing/2014/main" id="{AC216664-A81B-574F-911D-A22EE47A8BCF}"/>
              </a:ext>
            </a:extLst>
          </p:cNvPr>
          <p:cNvSpPr txBox="1"/>
          <p:nvPr/>
        </p:nvSpPr>
        <p:spPr>
          <a:xfrm>
            <a:off x="1476975" y="8537799"/>
            <a:ext cx="20005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Degree 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41512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7ED98-F8C8-F348-A55B-904436367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Machine L</a:t>
            </a:r>
            <a:r>
              <a:rPr lang="en-US" dirty="0"/>
              <a:t>e</a:t>
            </a:r>
            <a:r>
              <a:rPr lang="en-LB"/>
              <a:t>arning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C95CD-83E4-5048-B1B5-8D76FA93A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Helvetica" pitchFamily="2" charset="0"/>
              </a:rPr>
              <a:t>A computer program is said to learn from </a:t>
            </a:r>
            <a:r>
              <a:rPr lang="en-US" dirty="0">
                <a:solidFill>
                  <a:schemeClr val="accent2"/>
                </a:solidFill>
                <a:latin typeface="Helvetica" pitchFamily="2" charset="0"/>
              </a:rPr>
              <a:t>experience </a:t>
            </a:r>
            <a:r>
              <a:rPr lang="en-US" dirty="0">
                <a:solidFill>
                  <a:schemeClr val="accent2"/>
                </a:solidFill>
                <a:latin typeface="Times" pitchFamily="2" charset="0"/>
              </a:rPr>
              <a:t>𝐸 </a:t>
            </a:r>
            <a:r>
              <a:rPr lang="en-US" dirty="0">
                <a:latin typeface="Helvetica" pitchFamily="2" charset="0"/>
              </a:rPr>
              <a:t>with respect to some class of </a:t>
            </a:r>
            <a:r>
              <a:rPr lang="en-US" dirty="0">
                <a:solidFill>
                  <a:srgbClr val="0070C0"/>
                </a:solidFill>
                <a:latin typeface="Helvetica" pitchFamily="2" charset="0"/>
              </a:rPr>
              <a:t>tasks </a:t>
            </a:r>
            <a:r>
              <a:rPr lang="en-US" dirty="0">
                <a:solidFill>
                  <a:srgbClr val="0070C0"/>
                </a:solidFill>
                <a:latin typeface="Times" pitchFamily="2" charset="0"/>
              </a:rPr>
              <a:t>𝑇 </a:t>
            </a:r>
            <a:r>
              <a:rPr lang="en-US" dirty="0">
                <a:latin typeface="Helvetica" pitchFamily="2" charset="0"/>
              </a:rPr>
              <a:t>and </a:t>
            </a:r>
            <a:r>
              <a:rPr lang="en-US" dirty="0">
                <a:solidFill>
                  <a:schemeClr val="accent5"/>
                </a:solidFill>
                <a:latin typeface="Helvetica" pitchFamily="2" charset="0"/>
              </a:rPr>
              <a:t>performance measure </a:t>
            </a:r>
            <a:r>
              <a:rPr lang="en-US" dirty="0">
                <a:solidFill>
                  <a:schemeClr val="accent5"/>
                </a:solidFill>
                <a:latin typeface="Times" pitchFamily="2" charset="0"/>
              </a:rPr>
              <a:t>𝑃</a:t>
            </a:r>
            <a:r>
              <a:rPr lang="en-US" dirty="0">
                <a:latin typeface="Helvetica" pitchFamily="2" charset="0"/>
              </a:rPr>
              <a:t>, if its performance at tasks in </a:t>
            </a:r>
            <a:r>
              <a:rPr lang="en-US" dirty="0">
                <a:latin typeface="Times" pitchFamily="2" charset="0"/>
              </a:rPr>
              <a:t>𝑇</a:t>
            </a:r>
            <a:r>
              <a:rPr lang="en-US" dirty="0">
                <a:latin typeface="Helvetica" pitchFamily="2" charset="0"/>
              </a:rPr>
              <a:t>, as measured by </a:t>
            </a:r>
            <a:r>
              <a:rPr lang="en-US" dirty="0">
                <a:latin typeface="Times" pitchFamily="2" charset="0"/>
              </a:rPr>
              <a:t>𝑃</a:t>
            </a:r>
            <a:r>
              <a:rPr lang="en-US" dirty="0">
                <a:latin typeface="Helvetica" pitchFamily="2" charset="0"/>
              </a:rPr>
              <a:t>, improves with experience </a:t>
            </a:r>
            <a:r>
              <a:rPr lang="en-US" dirty="0">
                <a:latin typeface="Times" pitchFamily="2" charset="0"/>
              </a:rPr>
              <a:t>𝐸 </a:t>
            </a:r>
            <a:r>
              <a:rPr lang="en-US" dirty="0">
                <a:latin typeface="Helvetica" pitchFamily="2" charset="0"/>
              </a:rPr>
              <a:t>(Tom M. Michell, 1997)</a:t>
            </a:r>
          </a:p>
          <a:p>
            <a:r>
              <a:rPr lang="en-US" dirty="0">
                <a:latin typeface="Helvetica" pitchFamily="2" charset="0"/>
              </a:rPr>
              <a:t>Example</a:t>
            </a:r>
          </a:p>
          <a:p>
            <a:pPr lvl="1"/>
            <a:r>
              <a:rPr lang="en-US" dirty="0"/>
              <a:t>𝐸: the experience of playing thousands of games</a:t>
            </a:r>
          </a:p>
          <a:p>
            <a:pPr lvl="1"/>
            <a:r>
              <a:rPr lang="en-US" dirty="0"/>
              <a:t>𝑇: playing checkers game</a:t>
            </a:r>
          </a:p>
          <a:p>
            <a:pPr lvl="1"/>
            <a:r>
              <a:rPr lang="en-US" i="1" dirty="0"/>
              <a:t>P:</a:t>
            </a:r>
            <a:r>
              <a:rPr lang="en-US" dirty="0"/>
              <a:t> the fraction of games it wins against human opponents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>
              <a:latin typeface="Helvetica" pitchFamily="2" charset="0"/>
            </a:endParaRPr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6970025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40006-A0B8-9A4A-B619-45A51B28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apacity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B7D8C-887B-704A-BA6D-C70E800BB0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Representational capacity</a:t>
            </a:r>
            <a:r>
              <a:rPr lang="en-LB" b="1"/>
              <a:t>: </a:t>
            </a:r>
            <a:r>
              <a:rPr lang="en-LB"/>
              <a:t>finding the best function within a family of functions </a:t>
            </a:r>
          </a:p>
          <a:p>
            <a:r>
              <a:rPr lang="en-US" b="1" dirty="0"/>
              <a:t>Effective capacity</a:t>
            </a:r>
            <a:r>
              <a:rPr lang="en-US" dirty="0"/>
              <a:t> may be less than the representational capacity because it is hard to find the best function </a:t>
            </a:r>
          </a:p>
          <a:p>
            <a:r>
              <a:rPr lang="en-LB"/>
              <a:t> </a:t>
            </a:r>
            <a:r>
              <a:rPr lang="en-US" b="1" dirty="0"/>
              <a:t>Occam’s razor: </a:t>
            </a:r>
            <a:r>
              <a:rPr lang="en-US" dirty="0"/>
              <a:t>Among competing hypotheses that explain known observations equally well, one should choose the </a:t>
            </a:r>
            <a:r>
              <a:rPr lang="en-US" b="1" dirty="0"/>
              <a:t>“simplest” </a:t>
            </a:r>
            <a:r>
              <a:rPr lang="en-US" dirty="0"/>
              <a:t>one.</a:t>
            </a:r>
          </a:p>
          <a:p>
            <a:r>
              <a:rPr lang="en-US" b="1" dirty="0"/>
              <a:t>Statistical learning theory</a:t>
            </a:r>
            <a:r>
              <a:rPr lang="en-US" dirty="0"/>
              <a:t> shows that the discrepancy between training error and generalization error is bounded from above by a quantity that grows as the model capacity grows but shrinks as the number of training examples increases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983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eneralization and Capac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/>
              <a:t>Generalization and Capacity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73" y="2176384"/>
            <a:ext cx="11866654" cy="5808016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Figure 5.3"/>
          <p:cNvSpPr txBox="1"/>
          <p:nvPr/>
        </p:nvSpPr>
        <p:spPr>
          <a:xfrm>
            <a:off x="5415991" y="877046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5.3</a:t>
            </a:r>
          </a:p>
        </p:txBody>
      </p:sp>
    </p:spTree>
    <p:extLst>
      <p:ext uri="{BB962C8B-B14F-4D97-AF65-F5344CB8AC3E}">
        <p14:creationId xmlns:p14="http://schemas.microsoft.com/office/powerpoint/2010/main" val="32092018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0FD75-EBCB-A748-A155-5EAE2B2E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LB"/>
              <a:t>igh capacity: non-parametric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493D01-D357-A744-9969-52F14000984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</a:t>
                </a:r>
                <a:r>
                  <a:rPr lang="en-LB"/>
                  <a:t>earest neighbor regression </a:t>
                </a:r>
              </a:p>
              <a:p>
                <a:pPr marL="0" indent="0">
                  <a:buNone/>
                </a:pPr>
                <a:r>
                  <a:rPr lang="en-LB" b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/>
                        </m:limLow>
                      </m:fName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𝑿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,: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func>
                  </m:oMath>
                </a14:m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493D01-D357-A744-9969-52F140009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85977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A434B-9C9C-0F49-9B78-B200BB58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Bayes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906686-EB72-2D42-90BE-9805D8AA3C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error incurred by an oracle making predictions from the true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This error is due to: </a:t>
                </a:r>
              </a:p>
              <a:p>
                <a:pPr lvl="1"/>
                <a:r>
                  <a:rPr lang="en-US" dirty="0"/>
                  <a:t>There may still be noise in the distribution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might be inherently stochastic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may be deterministic but involves other variables besides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i="1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E906686-EB72-2D42-90BE-9805D8AA3C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62374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raining Set Siz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Training Set Size</a:t>
            </a:r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68" y="2142240"/>
            <a:ext cx="7618076" cy="761136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1D12F7-3E42-B046-8D1D-3ADAF4F0F439}"/>
              </a:ext>
            </a:extLst>
          </p:cNvPr>
          <p:cNvSpPr txBox="1"/>
          <p:nvPr/>
        </p:nvSpPr>
        <p:spPr>
          <a:xfrm>
            <a:off x="8570576" y="2603500"/>
            <a:ext cx="3621742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2800" dirty="0"/>
              <a:t>moderate amount of noise added to a degree-5 polynomial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8430650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B09B2-84F1-3047-81AD-3D420B1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no Free lunch theorem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9ABB-72F2-F843-90F3-BE011FA0A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Averaged over all possible data generating distributions, every classification algorithm has the same error rate when classifying previously unobserved points.</a:t>
            </a:r>
          </a:p>
          <a:p>
            <a:endParaRPr lang="en-US" dirty="0"/>
          </a:p>
          <a:p>
            <a:r>
              <a:rPr lang="en-US" dirty="0"/>
              <a:t>In some sense, no machine learning algorithm is universally any better than any other.</a:t>
            </a:r>
          </a:p>
          <a:p>
            <a:endParaRPr lang="en-US" dirty="0"/>
          </a:p>
          <a:p>
            <a:r>
              <a:rPr lang="en-US" dirty="0"/>
              <a:t>The most sophisticated algorithm we can conceive of has the same average performance (over all possible tasks) as merely predicting that every point belongs to the same class.</a:t>
            </a:r>
          </a:p>
          <a:p>
            <a:endParaRPr lang="en-US" dirty="0"/>
          </a:p>
          <a:p>
            <a:endParaRPr lang="en-US" dirty="0"/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421682087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88CC-385E-9E40-AF4F-5BB3987C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No free lunch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74034-332A-3148-A341-205614640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machine learning research is not to seek a universal learning algorithm or the absolute best learning algorithm. </a:t>
            </a:r>
          </a:p>
          <a:p>
            <a:r>
              <a:rPr lang="en-US" dirty="0"/>
              <a:t>Instead, our goal is to understand what kinds of distributions are relevant to the “real world” </a:t>
            </a:r>
          </a:p>
          <a:p>
            <a:pPr lvl="1"/>
            <a:r>
              <a:rPr lang="en-US" dirty="0"/>
              <a:t>and what kinds of machine learning algorithms perform well on data drawn distributions we care about.</a:t>
            </a:r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152802550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2C466-176E-CB42-8E84-5E04029F1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LB"/>
              <a:t>egularization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0C1F5B-3726-2540-B90B-0C1E0EA3EF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give a learning algorithm a preference for one solution in its hypothesis space to another.</a:t>
                </a:r>
              </a:p>
              <a:p>
                <a:pPr lvl="1"/>
                <a:r>
                  <a:rPr lang="en-US" dirty="0"/>
                  <a:t>both functions are eligible, but one is preferred.</a:t>
                </a:r>
              </a:p>
              <a:p>
                <a:r>
                  <a:rPr lang="en-US" dirty="0"/>
                  <a:t>Example: linear regression with weight decay: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W</a:t>
                </a:r>
                <a:r>
                  <a:rPr lang="en-LB"/>
                  <a:t>e are expressing a preference for the weights to have smaller L</a:t>
                </a:r>
                <a:r>
                  <a:rPr lang="en-LB" baseline="30000"/>
                  <a:t>2</a:t>
                </a:r>
                <a:r>
                  <a:rPr lang="en-LB"/>
                  <a:t> norm </a:t>
                </a:r>
              </a:p>
              <a:p>
                <a:pPr lvl="1"/>
                <a:r>
                  <a:rPr lang="en-US" dirty="0"/>
                  <a:t>L</a:t>
                </a:r>
                <a:r>
                  <a:rPr lang="en-LB"/>
                  <a:t>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LB"/>
                  <a:t> forces the weights to become smaller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0C1F5B-3726-2540-B90B-0C1E0EA3E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689213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eight Deca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Weight Decay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7" y="2526376"/>
            <a:ext cx="12657423" cy="602545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Figure 5.5"/>
          <p:cNvSpPr txBox="1"/>
          <p:nvPr/>
        </p:nvSpPr>
        <p:spPr>
          <a:xfrm>
            <a:off x="3373667" y="8551833"/>
            <a:ext cx="595836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sz="2400" dirty="0"/>
              <a:t>The true function is quadratic, </a:t>
            </a:r>
          </a:p>
          <a:p>
            <a:r>
              <a:rPr lang="en-US" sz="2400" dirty="0"/>
              <a:t>but here we use only models with degree 9</a:t>
            </a:r>
          </a:p>
        </p:txBody>
      </p:sp>
    </p:spTree>
    <p:extLst>
      <p:ext uri="{BB962C8B-B14F-4D97-AF65-F5344CB8AC3E}">
        <p14:creationId xmlns:p14="http://schemas.microsoft.com/office/powerpoint/2010/main" val="257484626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64C8-F7CC-9443-AC08-C16ABB55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LB"/>
              <a:t>egularization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0A52C-8239-2745-915F-CF61C9490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Regularization is any modification we make to a learning algorithm that is intended to reduce its generalization error but not its training error. </a:t>
            </a:r>
          </a:p>
          <a:p>
            <a:r>
              <a:rPr lang="en-US" dirty="0"/>
              <a:t>Regularization is one of the central concerns of the field of machine learning</a:t>
            </a:r>
          </a:p>
          <a:p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5909394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70B95-A5C4-AB45-9171-D188D627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The task, </a:t>
            </a:r>
            <a:r>
              <a:rPr lang="en-LB" i="1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460AB3-C23C-7E4F-9400-737C63A7687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</a:t>
                </a:r>
                <a:r>
                  <a:rPr lang="en-LB"/>
                  <a:t>asks are usually described in terms of how the machine learning should process an example: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LB"/>
                  <a:t> where each 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/>
                  <a:t> is a feature </a:t>
                </a:r>
              </a:p>
              <a:p>
                <a:pPr lvl="1"/>
                <a:r>
                  <a:rPr lang="en-US" b="1" dirty="0"/>
                  <a:t>C</a:t>
                </a:r>
                <a:r>
                  <a:rPr lang="en-LB" b="1"/>
                  <a:t>lassification: </a:t>
                </a:r>
                <a:r>
                  <a:rPr lang="en-LB"/>
                  <a:t>Learn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1,..,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: assigns the input to the category with numerical code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US" dirty="0">
                    <a:ea typeface="Cambria Math" panose="02040503050406030204" pitchFamily="18" charset="0"/>
                  </a:rPr>
                  <a:t>Example: object recognition </a:t>
                </a:r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b="1" dirty="0"/>
                  <a:t>C</a:t>
                </a:r>
                <a:r>
                  <a:rPr lang="en-LB" b="1"/>
                  <a:t>lassification with missing inputs: </a:t>
                </a:r>
                <a:r>
                  <a:rPr lang="en-LB"/>
                  <a:t>learn a set of functions </a:t>
                </a:r>
              </a:p>
              <a:p>
                <a:pPr lvl="2"/>
                <a:r>
                  <a:rPr lang="en-US" dirty="0"/>
                  <a:t>E</a:t>
                </a:r>
                <a:r>
                  <a:rPr lang="en-LB"/>
                  <a:t>xample: medical diagnosis  </a:t>
                </a:r>
              </a:p>
              <a:p>
                <a:pPr lvl="1"/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1460AB3-C23C-7E4F-9400-737C63A768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2218" r="-27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07439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EF2C-8871-E24A-A008-F13507241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LB"/>
              <a:t>yperparameters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66BCDF-9E6A-8946-9F57-036B0FC452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values of hyperparameters are not adapted by the learning algorithm itself</a:t>
                </a:r>
              </a:p>
              <a:p>
                <a:r>
                  <a:rPr lang="en-US" dirty="0"/>
                  <a:t>P</a:t>
                </a:r>
                <a:r>
                  <a:rPr lang="en-LB"/>
                  <a:t>olynomial regression hyperparameters:</a:t>
                </a:r>
              </a:p>
              <a:p>
                <a:pPr lvl="1"/>
                <a:r>
                  <a:rPr lang="en-US" dirty="0"/>
                  <a:t>D</a:t>
                </a:r>
                <a:r>
                  <a:rPr lang="en-LB"/>
                  <a:t>egree of the polynomial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LB"/>
                  <a:t> (control of</a:t>
                </a:r>
                <a:r>
                  <a:rPr lang="en-US" dirty="0"/>
                  <a:t> t</a:t>
                </a:r>
                <a:r>
                  <a:rPr lang="en-LB"/>
                  <a:t>he weight decay)  </a:t>
                </a:r>
              </a:p>
              <a:p>
                <a:r>
                  <a:rPr lang="en-US" dirty="0"/>
                  <a:t>T</a:t>
                </a:r>
                <a:r>
                  <a:rPr lang="en-LB"/>
                  <a:t>o set the hyperparameters, we need a validation set</a:t>
                </a:r>
              </a:p>
              <a:p>
                <a:pPr lvl="1"/>
                <a:r>
                  <a:rPr lang="en-US" dirty="0"/>
                  <a:t>Typically, one uses about 80% of the training data for training and 20% for validation.</a:t>
                </a:r>
              </a:p>
              <a:p>
                <a:pPr lvl="1"/>
                <a:endParaRPr lang="en-LB"/>
              </a:p>
              <a:p>
                <a:pPr lvl="1"/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66BCDF-9E6A-8946-9F57-036B0FC452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308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383428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AE481-4E45-D24A-9B6D-1398E115D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ross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0D206-522B-5248-975D-B71D61216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It is used to estimate generalization error of a learning algorithm A when the given dataset D is too small for a simple train/test or train/valid split to yield accurate estimation of generalization error</a:t>
            </a:r>
          </a:p>
          <a:p>
            <a:endParaRPr lang="en-US" dirty="0"/>
          </a:p>
          <a:p>
            <a:r>
              <a:rPr lang="en-US" dirty="0"/>
              <a:t>In k-fold cross-validation a partition of the dataset is formed by splitting it into k non-overlapping subsets. </a:t>
            </a:r>
          </a:p>
          <a:p>
            <a:pPr lvl="1"/>
            <a:r>
              <a:rPr lang="en-US" dirty="0"/>
              <a:t>The test error may then be estimated by taking the average test error across k trials. On trial i, the i-th subset of the data is used as the test set and the rest of the data is used as the training set.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52566715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0A89-0607-F34B-A765-783BCE39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ross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72D2FF-AACC-0542-8C6F-4346FCAD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027" y="2633273"/>
            <a:ext cx="11203210" cy="57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3214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Provides the single “best” prediction of some quantity of interest</a:t>
                </a:r>
              </a:p>
              <a:p>
                <a:r>
                  <a:rPr lang="en-US" dirty="0"/>
                  <a:t>can be a single parameter or a vector of parameters in some parametric model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point estimator </a:t>
                </a:r>
                <a:r>
                  <a:rPr lang="en-US" dirty="0"/>
                  <a:t>or </a:t>
                </a:r>
                <a:r>
                  <a:rPr lang="en-US" b="1" dirty="0"/>
                  <a:t>statistic </a:t>
                </a:r>
                <a:r>
                  <a:rPr lang="en-US" dirty="0"/>
                  <a:t>is any function of the data (assuming i.i.d. samples):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,…,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Frequentist perspective: we assume that the true parameter value </a:t>
                </a:r>
                <a:r>
                  <a:rPr lang="en-US" i="1" dirty="0"/>
                  <a:t>θ </a:t>
                </a:r>
                <a:r>
                  <a:rPr lang="en-US" dirty="0"/>
                  <a:t>is fixed but unknown</a:t>
                </a:r>
              </a:p>
              <a:p>
                <a:r>
                  <a:rPr lang="en-US" dirty="0"/>
                  <a:t>Function estimation is really just the same as estimating a parameter </a:t>
                </a:r>
                <a:r>
                  <a:rPr lang="en-US" i="1" dirty="0"/>
                  <a:t>θ</a:t>
                </a:r>
                <a:r>
                  <a:rPr lang="en-US" dirty="0"/>
                  <a:t>; the function estimator is simply a point estimator in function space.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1815" r="-2400" b="-22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952311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Statistical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</m:acc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An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dirty="0"/>
                  <a:t> is said to be </a:t>
                </a:r>
                <a:r>
                  <a:rPr lang="en-US" b="1" dirty="0"/>
                  <a:t>unbiased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𝑏𝑖𝑎𝑠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which implies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An estimator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said to be </a:t>
                </a:r>
                <a:r>
                  <a:rPr lang="en-US" b="1" dirty="0"/>
                  <a:t>asymptotically unbiased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𝑏𝑖𝑎𝑠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)=0 </m:t>
                        </m:r>
                      </m:e>
                    </m:func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7018317" y="2101932"/>
            <a:ext cx="1460665" cy="64126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78982" y="1722398"/>
                <a:ext cx="2992582" cy="86626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Expectation over the</a:t>
                </a:r>
                <a:r>
                  <a:rPr kumimoji="0" lang="en-US" sz="2400" b="0" i="0" u="none" strike="noStrike" cap="none" spc="0" normalizeH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sz="2400" b="1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lang="en-US" sz="2400" b="1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en-US" sz="2400" b="0" i="0" u="none" strike="noStrike" cap="none" spc="0" normalizeH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endParaRPr kumimoji="0" lang="en-US" sz="24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982" y="1722398"/>
                <a:ext cx="2992582" cy="866263"/>
              </a:xfrm>
              <a:prstGeom prst="rect">
                <a:avLst/>
              </a:prstGeom>
              <a:blipFill>
                <a:blip r:embed="rId3"/>
                <a:stretch>
                  <a:fillRect l="-4481" t="-4225" r="-3666" b="-154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34937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Bernoulli distribution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1"/>
                <a:ext cx="11099800" cy="2253508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/>
                  <a:t>Consider a set of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 b="0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are i.i.d according to a Bernoulli distribution with mean </a:t>
                </a:r>
                <a:r>
                  <a:rPr lang="el-GR" i="1" dirty="0"/>
                  <a:t>θ</a:t>
                </a:r>
                <a:endParaRPr lang="el-GR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l-GR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 common estimator of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is: </a:t>
                </a: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1"/>
                <a:ext cx="11099800" cy="2253508"/>
              </a:xfrm>
              <a:blipFill>
                <a:blip r:embed="rId2"/>
                <a:stretch>
                  <a:fillRect l="-229" t="-2247" b="-3539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462" y="4857009"/>
            <a:ext cx="814387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9581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235C-0296-5340-9BB6-5CDD72A58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/>
              <a:t>xample: Gaussian distribution -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FFB103-A56B-FF4F-A3B6-0B1E3A71EA4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set of samples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that are i.i.d according to a a Gaussian distribution: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l-GR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6FFB103-A56B-FF4F-A3B6-0B1E3A71EA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CB3732-A2FA-924F-AE15-683D74AD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546" y="5040963"/>
            <a:ext cx="5447754" cy="44178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ED1F74-2DCD-7B4B-B4EE-F8F4A61B83B8}"/>
              </a:ext>
            </a:extLst>
          </p:cNvPr>
          <p:cNvSpPr/>
          <p:nvPr/>
        </p:nvSpPr>
        <p:spPr>
          <a:xfrm>
            <a:off x="937143" y="6581676"/>
            <a:ext cx="56674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Helvetica" pitchFamily="2" charset="0"/>
              </a:rPr>
              <a:t>The sample mean is an unbiased estimator of Gaussian mean parameter.</a:t>
            </a:r>
          </a:p>
        </p:txBody>
      </p:sp>
    </p:spTree>
    <p:extLst>
      <p:ext uri="{BB962C8B-B14F-4D97-AF65-F5344CB8AC3E}">
        <p14:creationId xmlns:p14="http://schemas.microsoft.com/office/powerpoint/2010/main" val="264659358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C5D3-B893-EE46-95D8-4F66BFE8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/>
              <a:t>xample: Gaussian distribution -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14E47-8F66-8241-B25F-74686E20FE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7056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Biased estimator: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LB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LB"/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r>
                  <a:rPr lang="en-US" dirty="0"/>
                  <a:t>U</a:t>
                </a:r>
                <a:r>
                  <a:rPr lang="en-LB"/>
                  <a:t>nbiased estimator: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LB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BF14E47-8F66-8241-B25F-74686E20F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705600"/>
              </a:xfrm>
              <a:blipFill>
                <a:blip r:embed="rId2"/>
                <a:stretch>
                  <a:fillRect l="-914" t="-10775" b="-1436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22E901B-9863-A348-97BA-C9F69568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40" y="3717561"/>
            <a:ext cx="4461086" cy="104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9F1E41-DF81-D54C-B182-9C12EE21F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609" y="4905533"/>
            <a:ext cx="5670145" cy="22220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D648FE-61CD-BC44-BDA5-3DBA86FC4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471" y="4513861"/>
            <a:ext cx="3901720" cy="4972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6F90730-462A-0A40-BEFE-BCE5B6DE591F}"/>
              </a:ext>
            </a:extLst>
          </p:cNvPr>
          <p:cNvSpPr/>
          <p:nvPr/>
        </p:nvSpPr>
        <p:spPr>
          <a:xfrm>
            <a:off x="7761471" y="5125303"/>
            <a:ext cx="47002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Helvetica" pitchFamily="2" charset="0"/>
              </a:rPr>
              <a:t>The sample variance is a biased estimator.</a:t>
            </a:r>
          </a:p>
        </p:txBody>
      </p:sp>
    </p:spTree>
    <p:extLst>
      <p:ext uri="{BB962C8B-B14F-4D97-AF65-F5344CB8AC3E}">
        <p14:creationId xmlns:p14="http://schemas.microsoft.com/office/powerpoint/2010/main" val="118186870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72B92-1604-B745-BEED-AE2EB036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478D10-46CD-2F41-880A-213E12437B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how much we expect an estimator to vary as a function of the data sample?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Standar</a:t>
                </a:r>
                <a:r>
                  <a:rPr lang="en-US" dirty="0"/>
                  <a:t>d error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Just as we might like an estimator to exhibit low bias we would also like it to have relatively low variance.</a:t>
                </a:r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478D10-46CD-2F41-880A-213E12437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74B7D90-5C17-674C-8B5B-448067B16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428" y="7183098"/>
            <a:ext cx="5321017" cy="1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0539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A84A-18EF-E140-8921-01186680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/>
              <a:t>xample: Bernoulli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83A0F-3E83-B742-B313-52E6C632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184" y="2701273"/>
            <a:ext cx="4421994" cy="435105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12998-6680-5440-A590-C203DE471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7525062"/>
            <a:ext cx="11099800" cy="13649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variance of the estimator decreases as a function of m, the number of examples in the dataset. </a:t>
            </a:r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40935899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B107-2767-A94C-AC99-09DCB98E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task, </a:t>
            </a:r>
            <a:r>
              <a:rPr lang="en-LB" i="1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1E3546-1D12-2544-8EA5-734634D242D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/>
                <a:r>
                  <a:rPr lang="en-LB" b="1"/>
                  <a:t>Regression: </a:t>
                </a:r>
                <a:r>
                  <a:rPr lang="en-LB"/>
                  <a:t>Learn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LB"/>
              </a:p>
              <a:p>
                <a:pPr lvl="2"/>
                <a:r>
                  <a:rPr lang="en-US" dirty="0"/>
                  <a:t>Example: P</a:t>
                </a:r>
                <a:r>
                  <a:rPr lang="en-LB"/>
                  <a:t>redict claim amount for an insured person</a:t>
                </a:r>
              </a:p>
              <a:p>
                <a:pPr lvl="1"/>
                <a:r>
                  <a:rPr lang="en-LB" b="1"/>
                  <a:t>Transcription: </a:t>
                </a:r>
                <a:r>
                  <a:rPr lang="en-LB"/>
                  <a:t>unstructured representation to discrete textual form </a:t>
                </a:r>
              </a:p>
              <a:p>
                <a:pPr lvl="2"/>
                <a:r>
                  <a:rPr lang="en-US" dirty="0"/>
                  <a:t>E</a:t>
                </a:r>
                <a:r>
                  <a:rPr lang="en-LB"/>
                  <a:t>xample: optical character recognition, speech recognition</a:t>
                </a:r>
              </a:p>
              <a:p>
                <a:pPr lvl="1"/>
                <a:r>
                  <a:rPr lang="en-LB" b="1"/>
                  <a:t>M</a:t>
                </a:r>
                <a:r>
                  <a:rPr lang="en-US" b="1" dirty="0"/>
                  <a:t>a</a:t>
                </a:r>
                <a:r>
                  <a:rPr lang="en-LB" b="1"/>
                  <a:t>chine Translation: </a:t>
                </a:r>
                <a:r>
                  <a:rPr lang="en-LB"/>
                  <a:t>Sequence to sequence</a:t>
                </a:r>
              </a:p>
              <a:p>
                <a:pPr lvl="2"/>
                <a:r>
                  <a:rPr lang="en-US" dirty="0"/>
                  <a:t>E</a:t>
                </a:r>
                <a:r>
                  <a:rPr lang="en-LB"/>
                  <a:t>xample: translate English to French</a:t>
                </a:r>
              </a:p>
              <a:p>
                <a:pPr lvl="2"/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1E3546-1D12-2544-8EA5-734634D242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10" r="-2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757771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Bias and Varianc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800" dirty="0"/>
              <a:t>Trading off </a:t>
            </a:r>
            <a:r>
              <a:rPr sz="4800" dirty="0"/>
              <a:t>Bias and Variance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" y="2948656"/>
            <a:ext cx="11591320" cy="6203499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Figure 5.6"/>
          <p:cNvSpPr txBox="1"/>
          <p:nvPr/>
        </p:nvSpPr>
        <p:spPr>
          <a:xfrm>
            <a:off x="5266440" y="9041932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5.6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FFC94-26A9-6D46-8991-25D34F7D6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334" y="2428407"/>
            <a:ext cx="6879986" cy="16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76800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B57CB-3A2C-F74E-BA7C-5CA94A258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LB"/>
              <a:t>ias vs. variance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CCFEC4-F4E2-3A44-81EA-ACC7672D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962" y="3433372"/>
            <a:ext cx="10637267" cy="545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29929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E4F1-B694-0F47-9336-4976B4B8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vs. variance</a:t>
            </a:r>
            <a:endParaRPr lang="en-L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12F47A-A93D-DC41-9C93-381E48DE9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699" y="2128603"/>
            <a:ext cx="11676720" cy="7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9482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4783-9221-9142-872A-C913FD5E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Maximum Likelihood Estimation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8B87B-2298-A447-AEE1-28CF090B9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 than guessing that some function might make a good estimator and then analyzing its bias and variance, we would like to have some principle from which we can derive specific functions that are good estimators for different models.</a:t>
            </a:r>
          </a:p>
          <a:p>
            <a:endParaRPr lang="en-US" dirty="0"/>
          </a:p>
          <a:p>
            <a:endParaRPr lang="en-L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7C142-AE51-4D48-A731-97DB08A0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782" y="6347876"/>
            <a:ext cx="6169236" cy="22342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4393CD-E9B0-E240-ACFD-32BB873D9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60" y="5534680"/>
            <a:ext cx="2899035" cy="505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65532-E67B-CF46-B9AA-9947D9ED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66" y="8596215"/>
            <a:ext cx="5931597" cy="1157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14871-3D09-5E4A-8036-C880892F8830}"/>
              </a:ext>
            </a:extLst>
          </p:cNvPr>
          <p:cNvSpPr txBox="1"/>
          <p:nvPr/>
        </p:nvSpPr>
        <p:spPr>
          <a:xfrm>
            <a:off x="237663" y="8829311"/>
            <a:ext cx="244339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kumimoji="0" lang="en-LB" sz="3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ame as: </a:t>
            </a:r>
          </a:p>
        </p:txBody>
      </p:sp>
    </p:spTree>
    <p:extLst>
      <p:ext uri="{BB962C8B-B14F-4D97-AF65-F5344CB8AC3E}">
        <p14:creationId xmlns:p14="http://schemas.microsoft.com/office/powerpoint/2010/main" val="1933542097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79C8-FF4E-E44A-B817-4A201558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LB"/>
              <a:t>aximum Likelihood Estimation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9299F2-9A6E-D646-996A-F7398A080B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8371382" cy="6286500"/>
              </a:xfrm>
            </p:spPr>
            <p:txBody>
              <a:bodyPr/>
              <a:lstStyle/>
              <a:p>
                <a:r>
                  <a:rPr lang="en-US" dirty="0"/>
                  <a:t>D</a:t>
                </a:r>
                <a:r>
                  <a:rPr lang="en-LB"/>
                  <a:t>ivide by </a:t>
                </a:r>
                <a:r>
                  <a:rPr lang="en-LB" i="1"/>
                  <a:t>m</a:t>
                </a:r>
                <a:r>
                  <a:rPr lang="en-LB"/>
                  <a:t>:  </a:t>
                </a:r>
              </a:p>
              <a:p>
                <a:r>
                  <a:rPr lang="en-US" dirty="0"/>
                  <a:t>MLE minimizes the dissimilarity between the empirical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dirty="0"/>
                  <a:t> and the model distribution</a:t>
                </a:r>
              </a:p>
              <a:p>
                <a:endParaRPr lang="en-US" dirty="0"/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79299F2-9A6E-D646-996A-F7398A080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8371382" cy="6286500"/>
              </a:xfrm>
              <a:blipFill>
                <a:blip r:embed="rId3"/>
                <a:stretch>
                  <a:fillRect l="-1364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13015D3-44B6-7C4D-8C85-A7D2EFBE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000" y="2603500"/>
            <a:ext cx="5659124" cy="731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2479FD-509C-4D44-9829-0A726A986D73}"/>
              </a:ext>
            </a:extLst>
          </p:cNvPr>
          <p:cNvSpPr txBox="1"/>
          <p:nvPr/>
        </p:nvSpPr>
        <p:spPr>
          <a:xfrm>
            <a:off x="9743607" y="3615422"/>
            <a:ext cx="305799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rPr kumimoji="0" lang="en-LB" sz="2800" b="0" i="0" u="none" strike="noStrike" cap="none" spc="0" normalizeH="0" baseline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mpirical distribution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3B26DD-757F-9D4B-AE12-6E8F6977A775}"/>
              </a:ext>
            </a:extLst>
          </p:cNvPr>
          <p:cNvCxnSpPr/>
          <p:nvPr/>
        </p:nvCxnSpPr>
        <p:spPr>
          <a:xfrm flipH="1" flipV="1">
            <a:off x="7555043" y="3192905"/>
            <a:ext cx="2563318" cy="6558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1651703-6BEB-B14A-8A73-D4A64C0D5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833" y="5244040"/>
            <a:ext cx="9839133" cy="7691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730E5C-78DD-D04D-ADE1-405F2040B9F2}"/>
              </a:ext>
            </a:extLst>
          </p:cNvPr>
          <p:cNvCxnSpPr>
            <a:cxnSpLocks/>
          </p:cNvCxnSpPr>
          <p:nvPr/>
        </p:nvCxnSpPr>
        <p:spPr>
          <a:xfrm flipH="1" flipV="1">
            <a:off x="7905040" y="5947310"/>
            <a:ext cx="1523773" cy="54193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31844-6632-C249-B76B-D6FF1BA016DB}"/>
                  </a:ext>
                </a:extLst>
              </p:cNvPr>
              <p:cNvSpPr txBox="1"/>
              <p:nvPr/>
            </p:nvSpPr>
            <p:spPr>
              <a:xfrm>
                <a:off x="8994307" y="6471406"/>
                <a:ext cx="3057993" cy="53347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r>
                  <a:rPr lang="en-LB" sz="2800">
                    <a:solidFill>
                      <a:schemeClr val="accent2">
                        <a:lumMod val="75000"/>
                      </a:schemeClr>
                    </a:solidFill>
                  </a:rPr>
                  <a:t>Independent of </a:t>
                </a:r>
                <a14:m>
                  <m:oMath xmlns:m="http://schemas.openxmlformats.org/officeDocument/2006/math">
                    <m:r>
                      <a:rPr lang="en-LB" sz="280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LB" sz="280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endParaRPr kumimoji="0" lang="en-LB" sz="2800" b="0" i="0" u="none" strike="noStrike" cap="none" spc="0" normalizeH="0" baseline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31844-6632-C249-B76B-D6FF1BA01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307" y="6471406"/>
                <a:ext cx="3057993" cy="533479"/>
              </a:xfrm>
              <a:prstGeom prst="rect">
                <a:avLst/>
              </a:prstGeom>
              <a:blipFill>
                <a:blip r:embed="rId6"/>
                <a:stretch>
                  <a:fillRect l="-1245" t="-11628" b="-2790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06EC97D-37CA-3E43-A439-F8D3342C2739}"/>
              </a:ext>
            </a:extLst>
          </p:cNvPr>
          <p:cNvSpPr/>
          <p:nvPr/>
        </p:nvSpPr>
        <p:spPr>
          <a:xfrm>
            <a:off x="1177570" y="6441436"/>
            <a:ext cx="65024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800" i="1" dirty="0">
                <a:latin typeface="Helvetica" pitchFamily="2" charset="0"/>
              </a:rPr>
              <a:t>Any loss consisting of a negative log-likelihood is a cross-entropy between the empirical distribution defined by the training set and the probability distribution defined by model.</a:t>
            </a:r>
          </a:p>
        </p:txBody>
      </p:sp>
    </p:spTree>
    <p:extLst>
      <p:ext uri="{BB962C8B-B14F-4D97-AF65-F5344CB8AC3E}">
        <p14:creationId xmlns:p14="http://schemas.microsoft.com/office/powerpoint/2010/main" val="109182252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B9FF-FC4A-1C4D-AFD7-8F586C150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onditional log-likelihood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511781D-7830-B542-A36F-B05A038C34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</a:t>
                </a:r>
                <a:r>
                  <a:rPr lang="en-LB"/>
                  <a:t>upervised learning</a:t>
                </a:r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r>
                  <a:rPr lang="en-US" dirty="0"/>
                  <a:t>Instead of producing a single prediction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/>
                  <a:t>, we now think of the model as producing a conditional distribution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r>
                  <a:rPr lang="en-LB"/>
                  <a:t> For linear regression, take: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511781D-7830-B542-A36F-B05A038C34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8D6D3FA-7453-2D48-98DC-91F1C180E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141" y="2468588"/>
            <a:ext cx="4762708" cy="877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801E2-5061-D44B-968D-F79B663B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106" y="3675088"/>
            <a:ext cx="6373442" cy="1087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87067-5F2A-2042-A472-F0775CCAD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673" y="8060659"/>
            <a:ext cx="5044086" cy="6176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960DFA-5FA0-FE43-8923-512E70B0E898}"/>
              </a:ext>
            </a:extLst>
          </p:cNvPr>
          <p:cNvCxnSpPr>
            <a:cxnSpLocks/>
          </p:cNvCxnSpPr>
          <p:nvPr/>
        </p:nvCxnSpPr>
        <p:spPr>
          <a:xfrm flipH="1">
            <a:off x="9119801" y="7793919"/>
            <a:ext cx="2346937" cy="401652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C7C68B5-CA9D-4649-AF0F-95A9DC0F47D9}"/>
              </a:ext>
            </a:extLst>
          </p:cNvPr>
          <p:cNvSpPr txBox="1"/>
          <p:nvPr/>
        </p:nvSpPr>
        <p:spPr>
          <a:xfrm>
            <a:off x="11305750" y="7527180"/>
            <a:ext cx="137944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LB" sz="28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fixed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E1CF9C-36BC-C746-8748-E41E3B15A3F4}"/>
              </a:ext>
            </a:extLst>
          </p:cNvPr>
          <p:cNvCxnSpPr>
            <a:cxnSpLocks/>
          </p:cNvCxnSpPr>
          <p:nvPr/>
        </p:nvCxnSpPr>
        <p:spPr>
          <a:xfrm flipH="1">
            <a:off x="7321017" y="7527180"/>
            <a:ext cx="687478" cy="61753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2F2DBE-79A1-9C4F-8FDF-F52A84F2E0D0}"/>
              </a:ext>
            </a:extLst>
          </p:cNvPr>
          <p:cNvSpPr txBox="1"/>
          <p:nvPr/>
        </p:nvSpPr>
        <p:spPr>
          <a:xfrm>
            <a:off x="8008495" y="6577659"/>
            <a:ext cx="275141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Output of linear regression as the mean</a:t>
            </a:r>
            <a:endParaRPr kumimoji="0" lang="en-LB" sz="2800" b="0" i="0" u="none" strike="noStrike" cap="none" spc="0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6417783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65640-ED71-5D41-A140-BDDA18D3F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/>
              <a:t>onditional log-likelihood for linear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70342-5F84-1B45-8E68-8DF432DDF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o maximize:</a:t>
            </a:r>
          </a:p>
          <a:p>
            <a:endParaRPr lang="en-LB"/>
          </a:p>
          <a:p>
            <a:endParaRPr lang="en-LB"/>
          </a:p>
          <a:p>
            <a:endParaRPr lang="en-US" dirty="0"/>
          </a:p>
          <a:p>
            <a:r>
              <a:rPr lang="en-US" dirty="0"/>
              <a:t>S</a:t>
            </a:r>
            <a:r>
              <a:rPr lang="en-LB"/>
              <a:t>ame as minimizing: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AF0057-12F0-FF44-9925-AAC1C92E0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70" y="2458387"/>
            <a:ext cx="6641266" cy="2304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E4007-EE6E-8C4E-9911-B42E76BB4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29" y="6265003"/>
            <a:ext cx="4489972" cy="11224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455E49-8684-3A4B-BD59-8EB76D1CDFE9}"/>
              </a:ext>
            </a:extLst>
          </p:cNvPr>
          <p:cNvCxnSpPr>
            <a:cxnSpLocks/>
          </p:cNvCxnSpPr>
          <p:nvPr/>
        </p:nvCxnSpPr>
        <p:spPr>
          <a:xfrm flipH="1" flipV="1">
            <a:off x="10029151" y="3945534"/>
            <a:ext cx="1184845" cy="1239969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6641BB2-0DD4-0948-B1EF-5607F111DAE3}"/>
              </a:ext>
            </a:extLst>
          </p:cNvPr>
          <p:cNvSpPr txBox="1"/>
          <p:nvPr/>
        </p:nvSpPr>
        <p:spPr>
          <a:xfrm>
            <a:off x="10994489" y="5066503"/>
            <a:ext cx="15567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</a:t>
            </a:r>
            <a:r>
              <a:rPr kumimoji="0" lang="en-LB" sz="2800" b="0" i="0" u="none" strike="noStrike" cap="none" spc="0" normalizeH="0" baseline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rom the dataset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9389BE-A573-0D41-8352-B934FF9CFE00}"/>
              </a:ext>
            </a:extLst>
          </p:cNvPr>
          <p:cNvCxnSpPr>
            <a:cxnSpLocks/>
          </p:cNvCxnSpPr>
          <p:nvPr/>
        </p:nvCxnSpPr>
        <p:spPr>
          <a:xfrm flipH="1" flipV="1">
            <a:off x="9156547" y="3984347"/>
            <a:ext cx="545836" cy="2150677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38926A-AE2A-4846-B595-F681A1EAC50B}"/>
              </a:ext>
            </a:extLst>
          </p:cNvPr>
          <p:cNvSpPr txBox="1"/>
          <p:nvPr/>
        </p:nvSpPr>
        <p:spPr>
          <a:xfrm>
            <a:off x="8926901" y="6427073"/>
            <a:ext cx="275141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Output of linear regression as the mean</a:t>
            </a:r>
            <a:endParaRPr kumimoji="0" lang="en-LB" sz="2800" b="0" i="0" u="none" strike="noStrike" cap="none" spc="0" normalizeH="0" baseline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75BE2B-FB2C-6444-B77A-04C00365BA20}"/>
              </a:ext>
            </a:extLst>
          </p:cNvPr>
          <p:cNvCxnSpPr>
            <a:cxnSpLocks/>
          </p:cNvCxnSpPr>
          <p:nvPr/>
        </p:nvCxnSpPr>
        <p:spPr>
          <a:xfrm flipH="1">
            <a:off x="7060367" y="5291528"/>
            <a:ext cx="3733069" cy="1304144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725359-BF6F-6A4C-BFC3-7D8E8DE5EE19}"/>
              </a:ext>
            </a:extLst>
          </p:cNvPr>
          <p:cNvCxnSpPr>
            <a:cxnSpLocks/>
          </p:cNvCxnSpPr>
          <p:nvPr/>
        </p:nvCxnSpPr>
        <p:spPr>
          <a:xfrm flipH="1" flipV="1">
            <a:off x="6160958" y="6985416"/>
            <a:ext cx="2496645" cy="40208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99847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D7BE8-05D3-C943-A2D0-CFA45F1A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LB"/>
              <a:t>roperties of maximum likelihood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0FE8D0-D6D6-A247-9568-15F7BC538A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best estimator asymptotically, as the number of examples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→ ∞,</m:t>
                    </m:r>
                  </m:oMath>
                </a14:m>
                <a:r>
                  <a:rPr lang="en-US" dirty="0"/>
                  <a:t> in terms of its rate of convergence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increases.</a:t>
                </a:r>
              </a:p>
              <a:p>
                <a:r>
                  <a:rPr lang="en-US" dirty="0"/>
                  <a:t>Consistency: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plim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</a:t>
                </a:r>
                <a:r>
                  <a:rPr lang="en-LB"/>
                  <a:t>nder appropriate conditions </a:t>
                </a:r>
              </a:p>
              <a:p>
                <a:pPr lvl="2"/>
                <a:r>
                  <a:rPr lang="en-US" dirty="0"/>
                  <a:t>The true distribution must lie within the model family</a:t>
                </a:r>
              </a:p>
              <a:p>
                <a:pPr lvl="2"/>
                <a:r>
                  <a:rPr lang="en-US" dirty="0"/>
                  <a:t>The true distribution must correspond to exactly one value of </a:t>
                </a:r>
                <a:r>
                  <a:rPr lang="el-GR" dirty="0"/>
                  <a:t>θ</a:t>
                </a:r>
              </a:p>
              <a:p>
                <a:pPr lvl="2"/>
                <a:endParaRPr lang="el-GR" dirty="0"/>
              </a:p>
              <a:p>
                <a:pPr lvl="2"/>
                <a:endParaRPr lang="en-LB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0FE8D0-D6D6-A247-9568-15F7BC538A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210" r="-27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20110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DDA17-1C0F-674A-9F72-633E56B63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/>
              <a:t>Bayesian statistics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7419CE-72F8-034B-AB06-2F754E749C3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true parameter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unknown or uncertain and thus is represented as a random variable.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It is different than the single point estimate (frequentist statistics) </a:t>
                </a:r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F7419CE-72F8-034B-AB06-2F754E749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B414D80-3E95-CE4A-B0D3-390BA553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242" y="3971872"/>
            <a:ext cx="7426315" cy="1184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BB5561-BE6D-5241-9987-89B5C2414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750" y="6943528"/>
            <a:ext cx="10675550" cy="99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28259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DF677-D718-C847-8612-A3AFE71D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A Posteriori (MAP) Estimation</a:t>
            </a:r>
            <a:endParaRPr lang="en-L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57203B-DB9D-EA47-A215-2710B9843EB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LB"/>
                  <a:t>Add the prior: </a:t>
                </a:r>
              </a:p>
              <a:p>
                <a:endParaRPr lang="en-LB"/>
              </a:p>
              <a:p>
                <a:endParaRPr lang="en-LB"/>
              </a:p>
              <a:p>
                <a:endParaRPr lang="en-LB"/>
              </a:p>
              <a:p>
                <a:r>
                  <a:rPr lang="en-US" dirty="0"/>
                  <a:t>MAP Bayesian inference has the advantage of leveraging information that is brought by the prior and cannot be found in the training data.</a:t>
                </a:r>
              </a:p>
              <a:p>
                <a:pPr lvl="1"/>
                <a:r>
                  <a:rPr lang="en-US" dirty="0"/>
                  <a:t>If this prior is given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𝑰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 then the log-prior term is proportional to the familiar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weight decay penalty</a:t>
                </a:r>
              </a:p>
              <a:p>
                <a:pPr lvl="1"/>
                <a:endParaRPr lang="en-US" dirty="0"/>
              </a:p>
              <a:p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B57203B-DB9D-EA47-A215-2710B9843E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r="-9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822E1DB-ABE1-974C-A292-EA7D674BE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7" y="3682584"/>
            <a:ext cx="11051140" cy="107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7615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1B107-2767-A94C-AC99-09DCB98E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task, </a:t>
            </a:r>
            <a:r>
              <a:rPr lang="en-LB" i="1"/>
              <a:t>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E3546-1D12-2544-8EA5-734634D24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Structured output: </a:t>
            </a:r>
            <a:r>
              <a:rPr lang="en-US" dirty="0"/>
              <a:t>output is a vector or data structure of values that are tightly interrelated </a:t>
            </a:r>
          </a:p>
          <a:p>
            <a:pPr lvl="2"/>
            <a:r>
              <a:rPr lang="en-US" dirty="0"/>
              <a:t>Example: parsing natural language sentence </a:t>
            </a:r>
            <a:r>
              <a:rPr lang="en-US" dirty="0">
                <a:sym typeface="Wingdings" pitchFamily="2" charset="2"/>
              </a:rPr>
              <a:t>into a tree that describes grammatical structure by tagging nodes of the tree as being verbs, nouns, etc. </a:t>
            </a:r>
          </a:p>
          <a:p>
            <a:pPr lvl="2"/>
            <a:r>
              <a:rPr lang="en-US" dirty="0">
                <a:sym typeface="Wingdings" pitchFamily="2" charset="2"/>
              </a:rPr>
              <a:t>image segmentation: assigning a pixel to a segment </a:t>
            </a:r>
          </a:p>
          <a:p>
            <a:pPr lvl="2"/>
            <a:r>
              <a:rPr lang="en-US" dirty="0">
                <a:sym typeface="Wingdings" pitchFamily="2" charset="2"/>
              </a:rPr>
              <a:t>Image captioning</a:t>
            </a:r>
          </a:p>
          <a:p>
            <a:pPr lvl="1"/>
            <a:endParaRPr lang="en-US" dirty="0"/>
          </a:p>
          <a:p>
            <a:pPr lvl="2"/>
            <a:endParaRPr lang="en-LB"/>
          </a:p>
          <a:p>
            <a:pPr lvl="2"/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227859534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A6942-4CF4-1840-A4E9-5BB984772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upervised learning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A2048-2A56-6540-8A13-7EFF6F085A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LB" dirty="0"/>
              <a:t>ogistic regression </a:t>
            </a:r>
          </a:p>
          <a:p>
            <a:r>
              <a:rPr lang="en-US" dirty="0"/>
              <a:t>S</a:t>
            </a:r>
            <a:r>
              <a:rPr lang="en-LB" dirty="0"/>
              <a:t>upport vector machines </a:t>
            </a:r>
          </a:p>
          <a:p>
            <a:r>
              <a:rPr lang="en-US" dirty="0"/>
              <a:t>D</a:t>
            </a:r>
            <a:r>
              <a:rPr lang="en-LB" dirty="0"/>
              <a:t>ecision trees </a:t>
            </a:r>
          </a:p>
        </p:txBody>
      </p:sp>
    </p:spTree>
    <p:extLst>
      <p:ext uri="{BB962C8B-B14F-4D97-AF65-F5344CB8AC3E}">
        <p14:creationId xmlns:p14="http://schemas.microsoft.com/office/powerpoint/2010/main" val="195468041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66A6-03A5-A649-B2B4-B198E4FBC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LB" dirty="0"/>
              <a:t>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380C76-B7E8-4747-8982-F64AB35A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64" y="2603500"/>
            <a:ext cx="5897608" cy="12663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B9C46-5241-764C-87BB-0C201E925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4244612"/>
            <a:ext cx="11099800" cy="27857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There is no closed-form solution for the optimal weights.</a:t>
            </a:r>
          </a:p>
          <a:p>
            <a:r>
              <a:rPr lang="en-US" dirty="0"/>
              <a:t>Instead, we must search for them by maximizing the log-likelihood. </a:t>
            </a:r>
          </a:p>
          <a:p>
            <a:r>
              <a:rPr lang="en-US" dirty="0"/>
              <a:t>We can do this by minimizing the negative log-likelihood (NLL) using gradient descent.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71451841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45BB-3E85-CA40-8CF3-A66EEB66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upport vector machines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9CA341-22BF-8D45-B84F-5F7CF04DC4C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r>
                  <a:rPr lang="en-US" dirty="0"/>
                  <a:t>I</a:t>
                </a:r>
                <a:r>
                  <a:rPr lang="en-LB" dirty="0"/>
                  <a:t>ntroduced by Vapnik in the 90s</a:t>
                </a:r>
              </a:p>
              <a:p>
                <a:r>
                  <a:rPr lang="en-US" dirty="0"/>
                  <a:t>W</a:t>
                </a:r>
                <a:r>
                  <a:rPr lang="en-LB" dirty="0"/>
                  <a:t>idest street approach </a:t>
                </a:r>
              </a:p>
              <a:p>
                <a:r>
                  <a:rPr lang="en-LB" dirty="0"/>
                  <a:t>Decision rule </a:t>
                </a:r>
              </a:p>
              <a:p>
                <a:pPr lvl="1"/>
                <a:r>
                  <a:rPr lang="en-US" dirty="0"/>
                  <a:t>Which side of the street?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LB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0⇒ 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LB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endParaRPr lang="en-LB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b="1" dirty="0"/>
                  <a:t>w</a:t>
                </a:r>
                <a:r>
                  <a:rPr lang="en-LB" dirty="0"/>
                  <a:t> is perpendicular to the median line of the street, but which </a:t>
                </a:r>
                <a:r>
                  <a:rPr lang="en-LB" b="1" dirty="0"/>
                  <a:t>w</a:t>
                </a:r>
                <a:r>
                  <a:rPr lang="en-LB" dirty="0"/>
                  <a:t>?</a:t>
                </a:r>
              </a:p>
              <a:p>
                <a:pPr lvl="2"/>
                <a:r>
                  <a:rPr lang="en-US" dirty="0"/>
                  <a:t>W</a:t>
                </a:r>
                <a:r>
                  <a:rPr lang="en-LB" dirty="0"/>
                  <a:t>e add the following scaling constraints:</a:t>
                </a:r>
              </a:p>
              <a:p>
                <a:pPr lvl="3"/>
                <a:r>
                  <a:rPr lang="en-LB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en-LB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L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2"/>
                <a:r>
                  <a:rPr lang="en-LB" dirty="0"/>
                  <a:t> 	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en-LB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2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9CA341-22BF-8D45-B84F-5F7CF04DC4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457" t="-141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0ED108E-C263-6748-B281-1FEDF3C06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2603500"/>
            <a:ext cx="4711446" cy="364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4856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97D3-8596-D745-9AE3-BFD6BED86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SVM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7FF0BD-E025-3144-B485-4316A96FDF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L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L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LB" i="1" dirty="0" smtClean="0">
                        <a:latin typeface="Cambria Math" panose="02040503050406030204" pitchFamily="18" charset="0"/>
                      </a:rPr>
                      <m:t>=+1 </m:t>
                    </m:r>
                  </m:oMath>
                </a14:m>
                <a:r>
                  <a:rPr lang="en-LB" dirty="0"/>
                  <a:t>for + samples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L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L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LB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LB" dirty="0"/>
                  <a:t> for – samples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LB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b="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L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same equation for x+ and x-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LB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LB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LB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LB" dirty="0"/>
              </a:p>
              <a:p>
                <a:r>
                  <a:rPr lang="en-US" dirty="0"/>
                  <a:t>Constraints: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  <m:sSub>
                          <m:sSub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LB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LB" b="0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LB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L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LB" b="1" dirty="0"/>
                  <a:t> </a:t>
                </a:r>
                <a:r>
                  <a:rPr lang="en-LB" dirty="0"/>
                  <a:t>in the gutter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𝑖𝑑𝑡h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 = </m:t>
                    </m:r>
                    <m:d>
                      <m:dPr>
                        <m:ctrlPr>
                          <a:rPr lang="en-LB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L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L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LB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en-L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LB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LB" i="1" dirty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L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L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LB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</m:sub>
                        </m:sSub>
                      </m:e>
                    </m:d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𝐰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−(1+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den>
                    </m:f>
                  </m:oMath>
                </a14:m>
                <a:endParaRPr lang="en-LB" dirty="0"/>
              </a:p>
              <a:p>
                <a:r>
                  <a:rPr lang="en-US" dirty="0"/>
                  <a:t>Maximize the width of the street: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/>
                        </m:limLow>
                      </m:fName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⇒</m:t>
                        </m:r>
                        <m:func>
                          <m:func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/>
                            </m:limLow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func>
                      </m:e>
                    </m:func>
                  </m:oMath>
                </a14:m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7FF0BD-E025-3144-B485-4316A96FDF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646121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3AE7-3734-D347-B37B-BEF4D85A7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LB" dirty="0"/>
              <a:t>agrange multipliers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17FC0C-5C16-574F-B389-81BBBA8859F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705600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−∑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LB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LB" i="1" dirty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b="0" dirty="0"/>
                  <a:t> 			</a:t>
                </a:r>
                <a:r>
                  <a:rPr lang="el-G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Replacing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−∑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+∑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Numerical analysts will solve this problem (max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≥ 0</m:t>
                    </m:r>
                  </m:oMath>
                </a14:m>
                <a:r>
                  <a:rPr lang="en-US" dirty="0"/>
                  <a:t>) and give us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b="0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17FC0C-5C16-574F-B389-81BBBA8859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705600"/>
              </a:xfrm>
              <a:blipFill>
                <a:blip r:embed="rId3"/>
                <a:stretch>
                  <a:fillRect l="-914" t="-567" b="-37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499924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F9E6A-11AE-4743-8CB5-4817070E9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LB" dirty="0"/>
              <a:t>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227DAB-22AF-CC46-9158-3F9A078FF0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only </a:t>
                </a:r>
                <a:r>
                  <a:rPr lang="en-US" dirty="0">
                    <a:latin typeface="Cambria Math" panose="02040503050406030204" pitchFamily="18" charset="0"/>
                  </a:rPr>
                  <a:t>for points in the gutter, also known as support vectors</a:t>
                </a:r>
              </a:p>
              <a:p>
                <a:r>
                  <a:rPr lang="en-US" dirty="0"/>
                  <a:t>Decision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dirty="0"/>
                  <a:t>:	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LB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LB" dirty="0"/>
              </a:p>
              <a:p>
                <a:r>
                  <a:rPr lang="en-US" dirty="0"/>
                  <a:t>W</a:t>
                </a:r>
                <a:r>
                  <a:rPr lang="en-LB" dirty="0"/>
                  <a:t>e can change the representation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L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L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LB" dirty="0"/>
                  <a:t>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LB" dirty="0"/>
              </a:p>
              <a:p>
                <a:r>
                  <a:rPr lang="en-US" dirty="0"/>
                  <a:t>W</a:t>
                </a:r>
                <a:r>
                  <a:rPr lang="en-LB" dirty="0"/>
                  <a:t>e do not need direct access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I</a:t>
                </a:r>
                <a:r>
                  <a:rPr lang="en-LB" dirty="0"/>
                  <a:t>nstead we 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T</a:t>
                </a:r>
                <a:r>
                  <a:rPr lang="en-LB" dirty="0"/>
                  <a:t>he function </a:t>
                </a:r>
                <a:r>
                  <a:rPr lang="en-LB" i="1" dirty="0"/>
                  <a:t>k</a:t>
                </a:r>
                <a:r>
                  <a:rPr lang="en-LB" dirty="0"/>
                  <a:t> is called kernel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This function is nonlinear with respect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227DAB-22AF-CC46-9158-3F9A078FF0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b="-282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88458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21832-061E-2543-B0EC-4D8818CDF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 dirty="0"/>
              <a:t>dvantages of the kernel 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651C54-C464-A846-AD2F-1593CA5ED8C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kernel trick is powerful for two reasons. </a:t>
                </a:r>
              </a:p>
              <a:p>
                <a:pPr lvl="1"/>
                <a:r>
                  <a:rPr lang="en-US" dirty="0"/>
                  <a:t>it allows us to learn models that are nonlinear as a function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using convex optimization techniques that are guaranteed to converge efficiently</a:t>
                </a:r>
              </a:p>
              <a:p>
                <a:pPr lvl="1"/>
                <a:r>
                  <a:rPr lang="en-US" dirty="0"/>
                  <a:t>the kernel function often admits an implementation that is significantly more computational efficient than naively constructing two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vectors and explicitly taking their dot product.</a:t>
                </a:r>
              </a:p>
              <a:p>
                <a:pPr lvl="2"/>
                <a:r>
                  <a:rPr lang="en-US" dirty="0"/>
                  <a:t>In some cases,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even be infinite dimensional</a:t>
                </a:r>
              </a:p>
              <a:p>
                <a:pPr lvl="2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651C54-C464-A846-AD2F-1593CA5ED8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88701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B06E-E6E5-BD4C-8951-506AC172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kernel</a:t>
            </a:r>
            <a:endParaRPr lang="en-L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28FD7-ECC8-164C-ACC8-62CCC581B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71501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Gaussian kernel</a:t>
            </a:r>
          </a:p>
          <a:p>
            <a:pPr lvl="1"/>
            <a:r>
              <a:rPr lang="en-US" dirty="0"/>
              <a:t>Aka RBF: Radial Basis Function </a:t>
            </a:r>
          </a:p>
          <a:p>
            <a:pPr lvl="1"/>
            <a:endParaRPr lang="en-US" dirty="0"/>
          </a:p>
          <a:p>
            <a:r>
              <a:rPr lang="en-US" dirty="0"/>
              <a:t>We can think of the Gaussian kernel as performing a kind of template matching.</a:t>
            </a:r>
          </a:p>
          <a:p>
            <a:pPr lvl="1"/>
            <a:r>
              <a:rPr lang="en-US" dirty="0"/>
              <a:t>A training example x associated with training label y becomes a template for class y. </a:t>
            </a:r>
          </a:p>
          <a:p>
            <a:pPr lvl="1"/>
            <a:r>
              <a:rPr lang="en-US" dirty="0"/>
              <a:t>When a test point x’ is near x according to Euclidean distance, the Gaussian kernel has a large response, indicating that x’ is very similar to the x template. </a:t>
            </a:r>
          </a:p>
          <a:p>
            <a:pPr lvl="1"/>
            <a:r>
              <a:rPr lang="en-US" dirty="0"/>
              <a:t>The model then puts a large weight on the associated training label y.</a:t>
            </a:r>
          </a:p>
          <a:p>
            <a:r>
              <a:rPr lang="en-US" dirty="0"/>
              <a:t>Overall, the prediction will combine many such training labels weighted by the similarity of the corresponding training examples.</a:t>
            </a:r>
          </a:p>
          <a:p>
            <a:pPr lvl="1"/>
            <a:endParaRPr lang="en-US" dirty="0"/>
          </a:p>
          <a:p>
            <a:endParaRPr lang="en-L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CDB6E-AF51-DC48-9A92-20BC44C7D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615" y="2457196"/>
            <a:ext cx="4976409" cy="60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57494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B72C7-D308-B246-949B-B1EE47B3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SVM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3076EC-73AA-9947-A1E9-42F7F5240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computational cost of training when the dataset is large.</a:t>
            </a:r>
          </a:p>
          <a:p>
            <a:endParaRPr lang="en-US" dirty="0"/>
          </a:p>
          <a:p>
            <a:r>
              <a:rPr lang="en-US" dirty="0"/>
              <a:t>The current deep learning renaissance began when Hinton et al. (2006) demonstrated that a neural network could outperform the RBF kernel SVM on the MNIST benchmark.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005980388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F521-2C56-A940-B04B-811E091C2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LB" dirty="0"/>
              <a:t>atch</a:t>
            </a:r>
            <a:r>
              <a:rPr lang="en-US" dirty="0"/>
              <a:t> (SVM)</a:t>
            </a:r>
            <a:endParaRPr lang="en-L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DB745-66B8-D64A-8B54-F53A581BD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dirty="0">
                <a:hlinkClick r:id="rId2"/>
              </a:rPr>
              <a:t>https://www.youtube.com/watch?v=_PwhiWxHK8o</a:t>
            </a:r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84024773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5CEA-8554-8945-A264-3FECB49C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task, </a:t>
            </a:r>
            <a:r>
              <a:rPr lang="en-LB" i="1"/>
              <a:t>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41B1CD-919D-3D46-8BB5-4534104D4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LB" b="1"/>
              <a:t>Anomaly detection: </a:t>
            </a:r>
            <a:r>
              <a:rPr lang="en-LB"/>
              <a:t>flag unusual or atypical events </a:t>
            </a:r>
          </a:p>
          <a:p>
            <a:pPr lvl="2"/>
            <a:r>
              <a:rPr lang="en-US" dirty="0"/>
              <a:t>C</a:t>
            </a:r>
            <a:r>
              <a:rPr lang="en-LB"/>
              <a:t>redit card fraud detection  </a:t>
            </a:r>
          </a:p>
          <a:p>
            <a:pPr lvl="1"/>
            <a:r>
              <a:rPr lang="en-US" b="1" dirty="0"/>
              <a:t>S</a:t>
            </a:r>
            <a:r>
              <a:rPr lang="en-LB" b="1"/>
              <a:t>ynthesis and sampling: </a:t>
            </a:r>
            <a:r>
              <a:rPr lang="en-LB"/>
              <a:t>generate examples that are </a:t>
            </a:r>
            <a:r>
              <a:rPr lang="en-US" dirty="0"/>
              <a:t>similar to</a:t>
            </a:r>
            <a:r>
              <a:rPr lang="en-LB"/>
              <a:t> those in the training data </a:t>
            </a:r>
          </a:p>
          <a:p>
            <a:pPr lvl="2"/>
            <a:r>
              <a:rPr lang="en-US" dirty="0"/>
              <a:t>G</a:t>
            </a:r>
            <a:r>
              <a:rPr lang="en-LB"/>
              <a:t>enreate textures for video games</a:t>
            </a:r>
          </a:p>
          <a:p>
            <a:pPr lvl="2"/>
            <a:r>
              <a:rPr lang="en-US" dirty="0"/>
              <a:t>S</a:t>
            </a:r>
            <a:r>
              <a:rPr lang="en-LB"/>
              <a:t>peech synthesis </a:t>
            </a:r>
          </a:p>
          <a:p>
            <a:pPr lvl="1"/>
            <a:r>
              <a:rPr lang="en-LB" b="1"/>
              <a:t>Imputation of missing values: </a:t>
            </a:r>
            <a:r>
              <a:rPr lang="en-LB"/>
              <a:t>predict the values of the missing entries  </a:t>
            </a:r>
          </a:p>
          <a:p>
            <a:pPr lvl="1"/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77020659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22B18-1344-EF47-92F7-D4DA61E4D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K-Nearest Neighbors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D4D75-887F-A442-8A2F-D2EC91221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even really a training stage or learning process.</a:t>
            </a:r>
          </a:p>
          <a:p>
            <a:pPr lvl="1"/>
            <a:r>
              <a:rPr lang="en-US" dirty="0"/>
              <a:t>We find the k-nearest neighbors to </a:t>
            </a:r>
            <a:r>
              <a:rPr lang="en-US" b="1" i="1" dirty="0"/>
              <a:t>x</a:t>
            </a:r>
            <a:r>
              <a:rPr lang="en-US" dirty="0"/>
              <a:t> in the training data </a:t>
            </a:r>
            <a:r>
              <a:rPr lang="en-US" b="1" i="1" dirty="0"/>
              <a:t>X</a:t>
            </a:r>
            <a:r>
              <a:rPr lang="en-US" dirty="0"/>
              <a:t>. We then return the average of the corresponding </a:t>
            </a:r>
            <a:r>
              <a:rPr lang="en-US" i="1" dirty="0"/>
              <a:t>y</a:t>
            </a:r>
            <a:r>
              <a:rPr lang="en-US" dirty="0"/>
              <a:t> values in the training set</a:t>
            </a:r>
          </a:p>
          <a:p>
            <a:r>
              <a:rPr lang="en-US" dirty="0"/>
              <a:t>In the case of classification, we can average over one-hot code vectors</a:t>
            </a:r>
          </a:p>
          <a:p>
            <a:pPr lvl="1"/>
            <a:r>
              <a:rPr lang="en-US" dirty="0"/>
              <a:t>We can then interpret the average over these one-hot codes as giving a probability distribution over classes</a:t>
            </a:r>
          </a:p>
          <a:p>
            <a:endParaRPr lang="en-US" dirty="0"/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9891923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A3944-6A5E-9447-8DC0-C118AEB4E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K-NN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0588B5-4348-F24F-A619-44FB82B9F72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It cannot learn that one feature is more discriminative than another. </a:t>
                </a:r>
              </a:p>
              <a:p>
                <a:pPr lvl="1"/>
                <a:r>
                  <a:rPr lang="en-US" dirty="0"/>
                  <a:t>For example, imagine we have a regression task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drawn from an isotropic Gaussian distribution, </a:t>
                </a:r>
              </a:p>
              <a:p>
                <a:pPr lvl="1"/>
                <a:r>
                  <a:rPr lang="en-US" dirty="0"/>
                  <a:t>but only a single variable is relevant to the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Nearest neighbor regression will not be able to detect this simple pattern.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0588B5-4348-F24F-A619-44FB82B9F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125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5911125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Decision Tre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Decision Trees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7" y="2277297"/>
            <a:ext cx="6663445" cy="3561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2195" y="3719319"/>
            <a:ext cx="4738484" cy="5548069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Figure 5.7"/>
          <p:cNvSpPr txBox="1"/>
          <p:nvPr/>
        </p:nvSpPr>
        <p:spPr>
          <a:xfrm>
            <a:off x="258024" y="8899733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Figure 5.7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937528-D1FE-0249-8379-BF69C1A4C953}"/>
                  </a:ext>
                </a:extLst>
              </p:cNvPr>
              <p:cNvSpPr/>
              <p:nvPr/>
            </p:nvSpPr>
            <p:spPr>
              <a:xfrm>
                <a:off x="4934420" y="2478928"/>
                <a:ext cx="6502400" cy="12003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latin typeface="Helvetica" pitchFamily="2" charset="0"/>
                  </a:rPr>
                  <a:t>How a decision tree</a:t>
                </a:r>
              </a:p>
              <a:p>
                <a:r>
                  <a:rPr lang="en-US" dirty="0">
                    <a:latin typeface="Helvetica" pitchFamily="2" charset="0"/>
                  </a:rPr>
                  <a:t>might divide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Helvetica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937528-D1FE-0249-8379-BF69C1A4C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20" y="2478928"/>
                <a:ext cx="6502400" cy="1200329"/>
              </a:xfrm>
              <a:prstGeom prst="rect">
                <a:avLst/>
              </a:prstGeom>
              <a:blipFill>
                <a:blip r:embed="rId4"/>
                <a:stretch>
                  <a:fillRect t="-7292" b="-1770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07F6EB95-E89F-2E46-ABBE-BFEEF6878F4D}"/>
              </a:ext>
            </a:extLst>
          </p:cNvPr>
          <p:cNvSpPr/>
          <p:nvPr/>
        </p:nvSpPr>
        <p:spPr>
          <a:xfrm>
            <a:off x="726768" y="6352918"/>
            <a:ext cx="71405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Helvetica" pitchFamily="2" charset="0"/>
              </a:rPr>
              <a:t>Each leaf requires at least one training example to define, </a:t>
            </a:r>
          </a:p>
          <a:p>
            <a:pPr algn="l"/>
            <a:r>
              <a:rPr lang="en-US" sz="2800" dirty="0">
                <a:latin typeface="Helvetica" pitchFamily="2" charset="0"/>
              </a:rPr>
              <a:t>so it is not possible for the decision tree to learn a function that has more local maxima than the number of training examples.</a:t>
            </a:r>
          </a:p>
        </p:txBody>
      </p:sp>
    </p:spTree>
    <p:extLst>
      <p:ext uri="{BB962C8B-B14F-4D97-AF65-F5344CB8AC3E}">
        <p14:creationId xmlns:p14="http://schemas.microsoft.com/office/powerpoint/2010/main" val="3543159960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FB822-5DB8-664F-ADDA-2D143232C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Decision trees limitations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820CB-6B09-D246-9E43-B0469FBD4A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It struggles to solve some problems that are easy even for logistic regression.</a:t>
                </a:r>
              </a:p>
              <a:p>
                <a:r>
                  <a:rPr lang="en-US" dirty="0"/>
                  <a:t>If we have a two-class problem and the positive class occurs wherever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decision boundary is not axis-aligned. The decision tree will thus need to approximate the decision boundary with many splits, implementing a step function that constantly walks back and forth across the true decision function.</a:t>
                </a:r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0820CB-6B09-D246-9E43-B0469FBD4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240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62906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3BB4-DC4D-3E41-8189-B76B1242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LB" dirty="0"/>
              <a:t>nsupervided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7A338-B0E6-DE41-B0E0-7D70FD6C3D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Density estimation </a:t>
            </a:r>
          </a:p>
          <a:p>
            <a:r>
              <a:rPr lang="en-US" dirty="0"/>
              <a:t>Learning to draw samples from a distribution</a:t>
            </a:r>
          </a:p>
          <a:p>
            <a:r>
              <a:rPr lang="en-US" dirty="0"/>
              <a:t>Learning to denoise data from some distribution </a:t>
            </a:r>
          </a:p>
          <a:p>
            <a:r>
              <a:rPr lang="en-US" dirty="0"/>
              <a:t>Clustering the data into groups of related examples  </a:t>
            </a:r>
          </a:p>
          <a:p>
            <a:r>
              <a:rPr lang="en-US" dirty="0"/>
              <a:t>S</a:t>
            </a:r>
            <a:r>
              <a:rPr lang="en-LB" dirty="0"/>
              <a:t>impler representation: </a:t>
            </a:r>
          </a:p>
          <a:p>
            <a:pPr lvl="1"/>
            <a:r>
              <a:rPr lang="en-US" dirty="0"/>
              <a:t>L</a:t>
            </a:r>
            <a:r>
              <a:rPr lang="en-LB" dirty="0"/>
              <a:t>ower-dimensional representation </a:t>
            </a:r>
          </a:p>
          <a:p>
            <a:pPr lvl="1"/>
            <a:r>
              <a:rPr lang="en-LB" dirty="0"/>
              <a:t>Sparse representation </a:t>
            </a:r>
          </a:p>
          <a:p>
            <a:pPr lvl="1"/>
            <a:r>
              <a:rPr lang="en-US" dirty="0"/>
              <a:t>I</a:t>
            </a:r>
            <a:r>
              <a:rPr lang="en-LB" dirty="0"/>
              <a:t>ndependent 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105571262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rincipal Components Analysi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Principal Components Analysis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17" y="2624581"/>
            <a:ext cx="9528566" cy="45044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3261A5-054E-F349-B0F1-D0D2CADAD45A}"/>
              </a:ext>
            </a:extLst>
          </p:cNvPr>
          <p:cNvSpPr/>
          <p:nvPr/>
        </p:nvSpPr>
        <p:spPr>
          <a:xfrm>
            <a:off x="407838" y="7150100"/>
            <a:ext cx="12065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</a:rPr>
              <a:t>lower dimensionality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1" dirty="0"/>
              <a:t>no linear correlation</a:t>
            </a:r>
          </a:p>
        </p:txBody>
      </p:sp>
    </p:spTree>
    <p:extLst>
      <p:ext uri="{BB962C8B-B14F-4D97-AF65-F5344CB8AC3E}">
        <p14:creationId xmlns:p14="http://schemas.microsoft.com/office/powerpoint/2010/main" val="13100083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01702-9BA7-5F4C-BFAB-8938E8E2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LB" dirty="0"/>
              <a:t>o linear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92FE4F-53BA-3C4C-8451-40441F1B5F0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Let us consider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-dimensional design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We will assume that the data has a mean of zero,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If this is not the case, the data can easily be centered by subtracting the mean from all examples in a preprocessing step.</a:t>
                </a:r>
              </a:p>
              <a:p>
                <a:r>
                  <a:rPr lang="en-US" dirty="0"/>
                  <a:t>The unbiased sample covariance matrix associated with </a:t>
                </a:r>
                <a:r>
                  <a:rPr lang="en-US" b="1" i="1" dirty="0"/>
                  <a:t>X</a:t>
                </a:r>
                <a:r>
                  <a:rPr lang="en-US" dirty="0"/>
                  <a:t> is given by: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PCA finds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err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diagonal.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92FE4F-53BA-3C4C-8451-40441F1B5F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14" t="-1008" r="-1371" b="-60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32108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7845-6891-DB49-BE26-97E10E5C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Decorrelation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AABB460-B609-9D45-9979-DBE5754CA10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7662" y="1965145"/>
                <a:ext cx="12349431" cy="76175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PCA finds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err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err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diagonal. </a:t>
                </a:r>
              </a:p>
              <a:p>
                <a:pPr lvl="1"/>
                <a:r>
                  <a:rPr lang="en-US" dirty="0"/>
                  <a:t>Remember that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𝑿𝑾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𝜦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𝚲</m:t>
                    </m:r>
                  </m:oMath>
                </a14:m>
                <a:r>
                  <a:rPr lang="en-LB" b="1" dirty="0"/>
                  <a:t>		</a:t>
                </a:r>
                <a:r>
                  <a:rPr lang="en-LB" dirty="0"/>
                  <a:t>since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LB" dirty="0"/>
              </a:p>
              <a:p>
                <a:r>
                  <a:rPr lang="en-US" dirty="0"/>
                  <a:t>PCA disentangles the unknown factors of variation underlying the data.</a:t>
                </a:r>
                <a:endParaRPr lang="en-LB" dirty="0"/>
              </a:p>
              <a:p>
                <a:pPr lvl="1"/>
                <a:r>
                  <a:rPr lang="en-US" dirty="0"/>
                  <a:t>this disentangling takes the form of finding a rotation of the input space that aligns the principal axes of variance with the basis of the new representation space associated with z.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FAABB460-B609-9D45-9979-DBE5754CA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7662" y="1965145"/>
                <a:ext cx="12349431" cy="7617598"/>
              </a:xfrm>
              <a:prstGeom prst="rect">
                <a:avLst/>
              </a:prstGeom>
              <a:blipFill>
                <a:blip r:embed="rId2"/>
                <a:stretch>
                  <a:fillRect l="-925" t="-998" r="-277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450835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5CE5E-8771-8E43-B318-88686FA6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LB" dirty="0"/>
              <a:t>-means clustering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22EE6A3-AD79-364A-B163-81EE099B90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Divides the training set into </a:t>
                </a:r>
                <a:r>
                  <a:rPr lang="en-US" i="1" dirty="0"/>
                  <a:t>k</a:t>
                </a:r>
                <a:r>
                  <a:rPr lang="en-US" dirty="0"/>
                  <a:t> different clusters of examples</a:t>
                </a:r>
              </a:p>
              <a:p>
                <a:r>
                  <a:rPr lang="en-US" dirty="0"/>
                  <a:t>Provides a </a:t>
                </a:r>
                <a:r>
                  <a:rPr lang="en-US" i="1" dirty="0"/>
                  <a:t>k</a:t>
                </a:r>
                <a:r>
                  <a:rPr lang="en-US" dirty="0"/>
                  <a:t>-dimensional one-hot code vector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representing an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belongs to cluster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dirty="0"/>
                  <a:t> and all other entries of the representation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are zero.</a:t>
                </a:r>
              </a:p>
              <a:p>
                <a:pPr lvl="1"/>
                <a:r>
                  <a:rPr lang="en-US" dirty="0"/>
                  <a:t>This is an example of a sparse representation 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22EE6A3-AD79-364A-B163-81EE099B90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205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20472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CDCB-4213-624D-9AF0-3E8379E4E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i="1" dirty="0"/>
              <a:t>k</a:t>
            </a:r>
            <a:r>
              <a:rPr lang="en-LB" dirty="0"/>
              <a:t>-means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3AA60-2C95-A54D-9B0A-8DC34B7C141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initialize k different centroids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(1), . . . ,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)} </m:t>
                    </m:r>
                  </m:oMath>
                </a14:m>
                <a:r>
                  <a:rPr lang="en-US" dirty="0"/>
                  <a:t>to different values,</a:t>
                </a:r>
              </a:p>
              <a:p>
                <a:r>
                  <a:rPr lang="en-US" dirty="0"/>
                  <a:t>then alternate between two different steps until convergence:</a:t>
                </a:r>
              </a:p>
              <a:p>
                <a:pPr lvl="1"/>
                <a:r>
                  <a:rPr lang="en-US" dirty="0"/>
                  <a:t>In one step, each training example is assigned to cluster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index of the nearest centroid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In the other step, each centroid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updated to the mean of all training examples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assigned to cluster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03AA60-2C95-A54D-9B0A-8DC34B7C14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308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87204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5CEA-8554-8945-A264-3FECB49C7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task, </a:t>
            </a:r>
            <a:r>
              <a:rPr lang="en-LB" i="1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941B1CD-919D-3D46-8BB5-4534104D424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lvl="1"/>
                <a:r>
                  <a:rPr lang="en-US" b="1" dirty="0"/>
                  <a:t>D</a:t>
                </a:r>
                <a:r>
                  <a:rPr lang="en-LB" b="1"/>
                  <a:t>enoising: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LB"/>
                  <a:t> </a:t>
                </a:r>
              </a:p>
              <a:p>
                <a:pPr lvl="2"/>
                <a:r>
                  <a:rPr lang="en-US" dirty="0"/>
                  <a:t>Predict clean example from corrupted example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=? </m:t>
                    </m:r>
                  </m:oMath>
                </a14:m>
                <a:endParaRPr lang="en-LB"/>
              </a:p>
              <a:p>
                <a:pPr lvl="1"/>
                <a:r>
                  <a:rPr lang="en-US" b="1" dirty="0"/>
                  <a:t>Density estimation </a:t>
                </a:r>
                <a:r>
                  <a:rPr lang="en-US" dirty="0"/>
                  <a:t>or</a:t>
                </a:r>
                <a:r>
                  <a:rPr lang="en-US" b="1" dirty="0"/>
                  <a:t> probability mass estimation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LB"/>
                  <a:t> (x can be discrete or continuous) </a:t>
                </a:r>
              </a:p>
              <a:p>
                <a:pPr lvl="2"/>
                <a:r>
                  <a:rPr lang="en-US" dirty="0"/>
                  <a:t>E</a:t>
                </a:r>
                <a:r>
                  <a:rPr lang="en-LB"/>
                  <a:t>xample: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941B1CD-919D-3D46-8BB5-4534104D42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5147373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C086-727D-6A49-AF8C-9A563BEA5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LB" dirty="0"/>
              <a:t>ow to evaluate clustering?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23624-919E-DC4D-A664-E7FA089030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</a:t>
            </a:r>
            <a:r>
              <a:rPr lang="en-LB" dirty="0"/>
              <a:t>uppose we have images of </a:t>
            </a:r>
          </a:p>
          <a:p>
            <a:pPr lvl="1"/>
            <a:r>
              <a:rPr lang="en-US" dirty="0"/>
              <a:t>R</a:t>
            </a:r>
            <a:r>
              <a:rPr lang="en-LB" dirty="0"/>
              <a:t>ed trucks, gray trucks</a:t>
            </a:r>
          </a:p>
          <a:p>
            <a:pPr lvl="1"/>
            <a:r>
              <a:rPr lang="en-US" dirty="0"/>
              <a:t>R</a:t>
            </a:r>
            <a:r>
              <a:rPr lang="en-LB" dirty="0"/>
              <a:t>ed cars, gray cars </a:t>
            </a:r>
          </a:p>
          <a:p>
            <a:r>
              <a:rPr lang="en-US" dirty="0"/>
              <a:t>O</a:t>
            </a:r>
            <a:r>
              <a:rPr lang="en-LB" dirty="0"/>
              <a:t>ne clustering algorithm may find a cluster of cars and a cluster of trucks </a:t>
            </a:r>
          </a:p>
          <a:p>
            <a:r>
              <a:rPr lang="en-US" dirty="0"/>
              <a:t>A</a:t>
            </a:r>
            <a:r>
              <a:rPr lang="en-LB" dirty="0"/>
              <a:t>nother learning algorithm may find a cluster of red vehicules and a cluster of gray vehicules </a:t>
            </a:r>
          </a:p>
          <a:p>
            <a:r>
              <a:rPr lang="en-US" dirty="0"/>
              <a:t>A</a:t>
            </a:r>
            <a:r>
              <a:rPr lang="en-LB" dirty="0"/>
              <a:t> third algorithm may find 4 clusters … </a:t>
            </a:r>
          </a:p>
          <a:p>
            <a:pPr lvl="1"/>
            <a:r>
              <a:rPr lang="en-US" dirty="0"/>
              <a:t>R</a:t>
            </a:r>
            <a:r>
              <a:rPr lang="en-LB" dirty="0"/>
              <a:t>ed cars similarity to gray trucks is same as their similarity to gray cars! </a:t>
            </a:r>
          </a:p>
          <a:p>
            <a:r>
              <a:rPr lang="en-US" dirty="0"/>
              <a:t>A</a:t>
            </a:r>
            <a:r>
              <a:rPr lang="en-LB" dirty="0"/>
              <a:t> </a:t>
            </a:r>
            <a:r>
              <a:rPr lang="en-LB" b="1" dirty="0"/>
              <a:t>distributed representation </a:t>
            </a:r>
            <a:r>
              <a:rPr lang="en-LB" dirty="0"/>
              <a:t>may have two attributes for each vehicule</a:t>
            </a:r>
          </a:p>
        </p:txBody>
      </p:sp>
    </p:spTree>
    <p:extLst>
      <p:ext uri="{BB962C8B-B14F-4D97-AF65-F5344CB8AC3E}">
        <p14:creationId xmlns:p14="http://schemas.microsoft.com/office/powerpoint/2010/main" val="356281425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ED04F-73CF-2240-A316-3840FAA7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machine learning algorithm</a:t>
            </a:r>
            <a:endParaRPr lang="en-L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297E9-08A4-5443-A547-3C9B74606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 recipe</a:t>
            </a:r>
          </a:p>
          <a:p>
            <a:pPr lvl="1"/>
            <a:r>
              <a:rPr lang="en-US" dirty="0"/>
              <a:t>A</a:t>
            </a:r>
            <a:r>
              <a:rPr lang="en-LB" dirty="0"/>
              <a:t> dataset </a:t>
            </a:r>
          </a:p>
          <a:p>
            <a:pPr lvl="1"/>
            <a:r>
              <a:rPr lang="en-US" dirty="0"/>
              <a:t>A</a:t>
            </a:r>
            <a:r>
              <a:rPr lang="en-LB" dirty="0"/>
              <a:t> cost function (e.g. MSE, negative log-likelihood) </a:t>
            </a:r>
          </a:p>
          <a:p>
            <a:pPr lvl="1"/>
            <a:r>
              <a:rPr lang="en-US" dirty="0"/>
              <a:t>A</a:t>
            </a:r>
            <a:r>
              <a:rPr lang="en-LB" dirty="0"/>
              <a:t> model (e.g. linear, non-linear) </a:t>
            </a:r>
          </a:p>
          <a:p>
            <a:pPr lvl="1"/>
            <a:r>
              <a:rPr lang="en-US" dirty="0"/>
              <a:t>A</a:t>
            </a:r>
            <a:r>
              <a:rPr lang="en-LB" dirty="0"/>
              <a:t>n optimization procedure (closed form, gradient descent, stochastic gradient descent …) </a:t>
            </a:r>
          </a:p>
          <a:p>
            <a:pPr lvl="1"/>
            <a:endParaRPr lang="en-LB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129043015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0FEC-9D9B-A248-8982-5C320C221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 dirty="0"/>
              <a:t>xercise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6E815-8C1F-F74A-817E-5E5DEEC39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23939"/>
            <a:ext cx="11099800" cy="64003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</a:t>
            </a:r>
            <a:r>
              <a:rPr lang="en-LB" dirty="0"/>
              <a:t>ink equations and definitions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15F99-89BF-4B49-A6FE-88D774250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92766">
            <a:off x="-86264" y="4635852"/>
            <a:ext cx="6204429" cy="481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43A195-16C1-9041-8EEB-11409F3A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3253">
            <a:off x="6849248" y="4775990"/>
            <a:ext cx="5869908" cy="501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C81943-A9A9-FB4C-8DB8-615D73B0A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26622">
            <a:off x="593850" y="7068602"/>
            <a:ext cx="7541220" cy="616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E67B1-C977-A641-9FC6-11B1605E7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610" y="5200489"/>
            <a:ext cx="4901978" cy="8292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608399-02A6-E745-AD18-8E54D859D1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1552" y="7039084"/>
            <a:ext cx="2929377" cy="64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71679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82C0-0CC2-6E42-80A9-080B153C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tochastic gradient descent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1BBA-FEBD-594E-911A-0EEA1E4E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19" y="2264658"/>
            <a:ext cx="6966826" cy="999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0CF3D-E0D9-F44A-9F30-08895C2E0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59055">
            <a:off x="8703080" y="3286505"/>
            <a:ext cx="4162448" cy="5203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3A766-FEA6-1E45-92D3-02AC023AE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757" y="3446011"/>
            <a:ext cx="5144643" cy="115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F513ED-66D8-5249-9FA9-D5A0938457FC}"/>
              </a:ext>
            </a:extLst>
          </p:cNvPr>
          <p:cNvSpPr txBox="1"/>
          <p:nvPr/>
        </p:nvSpPr>
        <p:spPr>
          <a:xfrm>
            <a:off x="1094919" y="5147815"/>
            <a:ext cx="9877881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</a:t>
            </a:r>
            <a:r>
              <a:rPr kumimoji="0" lang="en-L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omputing the gradient is O(m)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</a:t>
            </a:r>
            <a:r>
              <a:rPr lang="en-LB" dirty="0"/>
              <a:t>ample a mini-batch </a:t>
            </a: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C5EF0-4C64-2F44-A6E8-D4A89CE3C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438" y="5771998"/>
            <a:ext cx="4380710" cy="542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3C16F-0D86-304C-87C6-D06F4B08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5992" y="6423359"/>
            <a:ext cx="4488469" cy="1153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641DD-57F7-6549-81DC-52538DEC9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4995" y="7575718"/>
            <a:ext cx="1925231" cy="7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08268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B36DA-2029-AB43-916F-999303C9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hallenges motivating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DF2B0-140F-C547-A142-FFC9F84BB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machine learning algorithms work very well on a wide variety of important problems. </a:t>
            </a:r>
          </a:p>
          <a:p>
            <a:r>
              <a:rPr lang="en-US" dirty="0"/>
              <a:t>However, they have not succeeded in solving the central problems in AI, such as recognizing speech or recognizing objects.</a:t>
            </a:r>
          </a:p>
          <a:p>
            <a:r>
              <a:rPr lang="en-US" dirty="0"/>
              <a:t>Generalizing to new examples becomes exponentially more difficult when working with high-dimensional data, </a:t>
            </a:r>
          </a:p>
          <a:p>
            <a:r>
              <a:rPr lang="en-US" dirty="0"/>
              <a:t>Such data also often impose high computational costs. </a:t>
            </a:r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88156482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rse of Dimensionalit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Curse of Dimensionality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6" y="2686862"/>
            <a:ext cx="11751328" cy="43798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CCE9DD3-D79D-BD47-BDA0-2B4C4F5E3835}"/>
              </a:ext>
            </a:extLst>
          </p:cNvPr>
          <p:cNvSpPr/>
          <p:nvPr/>
        </p:nvSpPr>
        <p:spPr>
          <a:xfrm>
            <a:off x="952500" y="2290653"/>
            <a:ext cx="505148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/>
              <a:t>Many machine learning problems become exceedingly difficult when the number of dimensions in the data is high.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7B9EE6-44AC-834E-AAE1-278B1ABD33B9}"/>
              </a:ext>
            </a:extLst>
          </p:cNvPr>
          <p:cNvSpPr/>
          <p:nvPr/>
        </p:nvSpPr>
        <p:spPr>
          <a:xfrm>
            <a:off x="801298" y="6984910"/>
            <a:ext cx="36671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one variable, 10</a:t>
            </a:r>
          </a:p>
          <a:p>
            <a:r>
              <a:rPr lang="en-US" sz="2800" dirty="0">
                <a:latin typeface="Helvetica" pitchFamily="2" charset="0"/>
              </a:rPr>
              <a:t>regions of interest.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D6BA2-AB86-7540-B4AD-6751E8959DF4}"/>
              </a:ext>
            </a:extLst>
          </p:cNvPr>
          <p:cNvSpPr/>
          <p:nvPr/>
        </p:nvSpPr>
        <p:spPr>
          <a:xfrm>
            <a:off x="4869134" y="6984910"/>
            <a:ext cx="36671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two variables, 10</a:t>
            </a:r>
          </a:p>
          <a:p>
            <a:r>
              <a:rPr lang="en-US" sz="2800" dirty="0">
                <a:latin typeface="Helvetica" pitchFamily="2" charset="0"/>
              </a:rPr>
              <a:t>regions of interest each.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176C63-7EBC-B645-988C-4E2EA42C011A}"/>
              </a:ext>
            </a:extLst>
          </p:cNvPr>
          <p:cNvSpPr/>
          <p:nvPr/>
        </p:nvSpPr>
        <p:spPr>
          <a:xfrm>
            <a:off x="8710879" y="6984909"/>
            <a:ext cx="36671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three variables, 10</a:t>
            </a:r>
          </a:p>
          <a:p>
            <a:r>
              <a:rPr lang="en-US" sz="2800" dirty="0">
                <a:latin typeface="Helvetica" pitchFamily="2" charset="0"/>
              </a:rPr>
              <a:t>regions of interest each.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6F1065-862F-5F44-B784-3585AAB34750}"/>
                  </a:ext>
                </a:extLst>
              </p:cNvPr>
              <p:cNvSpPr/>
              <p:nvPr/>
            </p:nvSpPr>
            <p:spPr>
              <a:xfrm>
                <a:off x="1279585" y="8607471"/>
                <a:ext cx="1044563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Helvetica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 dimensions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 values to be distinguished along each</a:t>
                </a:r>
              </a:p>
              <a:p>
                <a:r>
                  <a:rPr lang="en-US" sz="2800" dirty="0">
                    <a:latin typeface="Helvetica" pitchFamily="2" charset="0"/>
                  </a:rPr>
                  <a:t>axis, we seem to need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800" i="1" dirty="0" err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 ) </m:t>
                    </m:r>
                  </m:oMath>
                </a14:m>
                <a:r>
                  <a:rPr lang="en-US" sz="2800" dirty="0">
                    <a:latin typeface="Helvetica" pitchFamily="2" charset="0"/>
                  </a:rPr>
                  <a:t>regions and examples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66F1065-862F-5F44-B784-3585AAB34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585" y="8607471"/>
                <a:ext cx="10445630" cy="954107"/>
              </a:xfrm>
              <a:prstGeom prst="rect">
                <a:avLst/>
              </a:prstGeom>
              <a:blipFill>
                <a:blip r:embed="rId4"/>
                <a:stretch>
                  <a:fillRect t="-6579" b="-1710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611345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6F95-CB37-8148-89A9-84FDF128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moothness prior (aka local consistency)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D14FE6-9F0B-9046-B0DE-1A7E73B4C09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7052813" cy="6286500"/>
              </a:xfrm>
            </p:spPr>
            <p:txBody>
              <a:bodyPr/>
              <a:lstStyle/>
              <a:p>
                <a:r>
                  <a:rPr lang="en-US" dirty="0"/>
                  <a:t>the function we learn should not change very much within a small region.</a:t>
                </a:r>
              </a:p>
              <a:p>
                <a:pPr lvl="1"/>
                <a:r>
                  <a:rPr lang="en-US" dirty="0"/>
                  <a:t>KNN</a:t>
                </a:r>
              </a:p>
              <a:p>
                <a:pPr lvl="1"/>
                <a:r>
                  <a:rPr lang="en-US" dirty="0"/>
                  <a:t>RBF kernel </a:t>
                </a:r>
              </a:p>
              <a:p>
                <a:pPr lvl="1"/>
                <a:r>
                  <a:rPr lang="en-US" dirty="0"/>
                  <a:t>Decision trees </a:t>
                </a:r>
              </a:p>
              <a:p>
                <a:r>
                  <a:rPr lang="en-US" dirty="0"/>
                  <a:t>to distinguish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regions in input space, all of these methods require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examples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7D14FE6-9F0B-9046-B0DE-1A7E73B4C0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7052813" cy="6286500"/>
              </a:xfrm>
              <a:blipFill>
                <a:blip r:embed="rId2"/>
                <a:stretch>
                  <a:fillRect l="-1619" t="-1210" r="-413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6CB0B7-8918-E440-8F28-FADDF6870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06" y="3732911"/>
            <a:ext cx="3336547" cy="774940"/>
          </a:xfrm>
          <a:prstGeom prst="rect">
            <a:avLst/>
          </a:prstGeom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7270A124-00B8-B042-9AD1-535018332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338" y="3732911"/>
            <a:ext cx="3876906" cy="360364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D71622-FD8E-9448-B0F8-137048B9A050}"/>
              </a:ext>
            </a:extLst>
          </p:cNvPr>
          <p:cNvSpPr/>
          <p:nvPr/>
        </p:nvSpPr>
        <p:spPr>
          <a:xfrm>
            <a:off x="9040482" y="7499230"/>
            <a:ext cx="22486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Voronoi</a:t>
            </a:r>
          </a:p>
          <a:p>
            <a:r>
              <a:rPr lang="en-US" dirty="0">
                <a:latin typeface="Helvetica" pitchFamily="2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009264729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5ABF3-E343-7D4A-9F01-108365EC0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Smoothness prior is not enough!</a:t>
            </a:r>
            <a:endParaRPr lang="en-L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2FA3-31DE-6949-8B0E-E33574D5E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there a way to represent a complex function that has many more regions to be distinguished than the number of training examples?</a:t>
            </a:r>
          </a:p>
          <a:p>
            <a:pPr lvl="1"/>
            <a:r>
              <a:rPr lang="en-US" dirty="0"/>
              <a:t>A checkerboard contains many variations but there is a simple structure to them.</a:t>
            </a:r>
          </a:p>
          <a:p>
            <a:r>
              <a:rPr lang="en-US" dirty="0"/>
              <a:t>The answer is Yes: </a:t>
            </a:r>
          </a:p>
          <a:p>
            <a:pPr lvl="1"/>
            <a:r>
              <a:rPr lang="en-US" dirty="0"/>
              <a:t>If we introduce some dependencies between the regions </a:t>
            </a:r>
          </a:p>
          <a:p>
            <a:pPr lvl="1"/>
            <a:r>
              <a:rPr lang="en-US" dirty="0"/>
              <a:t>via additional assumptions about the underlying data generating distribution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697994088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62BB-D593-0643-9A79-9ECE5A461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LB" dirty="0"/>
              <a:t>eep learning solution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CC688-5A13-124B-95F9-9BF3B2A2AA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 assumes that the data was generated by the composition of factors or features, potentially at </a:t>
            </a:r>
            <a:r>
              <a:rPr lang="en-US" b="1" dirty="0"/>
              <a:t>multiple levels in a hierarchy</a:t>
            </a:r>
            <a:endParaRPr lang="en-US" dirty="0"/>
          </a:p>
          <a:p>
            <a:r>
              <a:rPr lang="en-US" dirty="0"/>
              <a:t>These apparently mild assumptions allow an exponential gain in the relationship between the number of examples and the number of regions that can be distinguished.</a:t>
            </a:r>
          </a:p>
          <a:p>
            <a:r>
              <a:rPr lang="en-US" i="1" dirty="0"/>
              <a:t>Deep and distributed representations counter the curse of dimensionality.</a:t>
            </a:r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19264631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85BC2-5CE1-E148-B810-FC82C41A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Manifold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09BCC-ACC9-6E47-8CAA-8AF555B2F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manifold is a connected set of points </a:t>
            </a:r>
          </a:p>
          <a:p>
            <a:pPr lvl="1"/>
            <a:r>
              <a:rPr lang="en-US" dirty="0"/>
              <a:t>that can be approximated well by considering only a small number of degrees of freedom, or dimensions, embedded in a higher-dimensional space.</a:t>
            </a:r>
          </a:p>
          <a:p>
            <a:r>
              <a:rPr lang="en-US" dirty="0"/>
              <a:t>A manifold is a set of points, associated with a neighborhood around each point. </a:t>
            </a:r>
          </a:p>
          <a:p>
            <a:pPr lvl="1"/>
            <a:r>
              <a:rPr lang="en-US" dirty="0"/>
              <a:t>Transformations can be applied to move on the manifold from one position to a neighboring one.</a:t>
            </a:r>
          </a:p>
          <a:p>
            <a:r>
              <a:rPr lang="en-US" dirty="0"/>
              <a:t>From any given point, the manifold locally appears to be an Euclidean space. </a:t>
            </a:r>
          </a:p>
          <a:p>
            <a:pPr lvl="1"/>
            <a:r>
              <a:rPr lang="en-US" dirty="0"/>
              <a:t>In everyday life, we experience the surface of the world as a 2-D plane, but it is in fact a spherical manifold in 3-D space.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7130948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EAC64-4C53-1447-9F08-C28C709CB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performance measure, </a:t>
            </a:r>
            <a:r>
              <a:rPr lang="en-LB" i="1"/>
              <a:t>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CFF10B-AE34-FF40-9672-2C5C6499B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A</a:t>
            </a:r>
            <a:r>
              <a:rPr lang="en-LB" b="1"/>
              <a:t>ccuracy</a:t>
            </a:r>
            <a:r>
              <a:rPr lang="en-LB"/>
              <a:t>: </a:t>
            </a:r>
          </a:p>
          <a:p>
            <a:pPr lvl="1"/>
            <a:r>
              <a:rPr lang="en-US" dirty="0"/>
              <a:t>T</a:t>
            </a:r>
            <a:r>
              <a:rPr lang="en-LB"/>
              <a:t>he proportion of examples for which the model produces the correct output </a:t>
            </a:r>
          </a:p>
          <a:p>
            <a:r>
              <a:rPr lang="en-US" b="1" dirty="0"/>
              <a:t>E</a:t>
            </a:r>
            <a:r>
              <a:rPr lang="en-LB" b="1"/>
              <a:t>rror rate </a:t>
            </a:r>
            <a:r>
              <a:rPr lang="en-LB"/>
              <a:t>(0-1 loss):</a:t>
            </a:r>
          </a:p>
          <a:p>
            <a:pPr lvl="1"/>
            <a:r>
              <a:rPr lang="en-US" dirty="0"/>
              <a:t>T</a:t>
            </a:r>
            <a:r>
              <a:rPr lang="en-LB"/>
              <a:t>he proportion of examples for which the model produces incorrect output </a:t>
            </a:r>
          </a:p>
          <a:p>
            <a:r>
              <a:rPr lang="en-US" b="1" dirty="0"/>
              <a:t>A</a:t>
            </a:r>
            <a:r>
              <a:rPr lang="en-LB" b="1"/>
              <a:t>verage log-probability </a:t>
            </a:r>
            <a:r>
              <a:rPr lang="en-LB"/>
              <a:t>of some examples (for density estimation)</a:t>
            </a:r>
          </a:p>
          <a:p>
            <a:r>
              <a:rPr lang="en-US" dirty="0"/>
              <a:t>I</a:t>
            </a:r>
            <a:r>
              <a:rPr lang="en-LB"/>
              <a:t>t is difficult sometimes, to decide what should be measured</a:t>
            </a:r>
          </a:p>
          <a:p>
            <a:r>
              <a:rPr lang="en-US" dirty="0"/>
              <a:t>I</a:t>
            </a:r>
            <a:r>
              <a:rPr lang="en-LB"/>
              <a:t>t is imparactical sometimes to measure an implicit performance metric</a:t>
            </a:r>
          </a:p>
          <a:p>
            <a:r>
              <a:rPr lang="en-US" dirty="0"/>
              <a:t>E</a:t>
            </a:r>
            <a:r>
              <a:rPr lang="en-LB"/>
              <a:t>valuate the performance measure using a </a:t>
            </a:r>
            <a:r>
              <a:rPr lang="en-LB" b="1"/>
              <a:t>test set </a:t>
            </a:r>
          </a:p>
          <a:p>
            <a:endParaRPr lang="en-LB"/>
          </a:p>
          <a:p>
            <a:pPr lvl="1"/>
            <a:endParaRPr lang="en-LB"/>
          </a:p>
        </p:txBody>
      </p:sp>
    </p:spTree>
    <p:extLst>
      <p:ext uri="{BB962C8B-B14F-4D97-AF65-F5344CB8AC3E}">
        <p14:creationId xmlns:p14="http://schemas.microsoft.com/office/powerpoint/2010/main" val="872175684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Manifold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Manifold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84" y="2328135"/>
            <a:ext cx="10211032" cy="536264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Figure 5.11"/>
          <p:cNvSpPr txBox="1"/>
          <p:nvPr/>
        </p:nvSpPr>
        <p:spPr>
          <a:xfrm>
            <a:off x="654646" y="8165836"/>
            <a:ext cx="1169551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One-dimensional manifold embedded in two dimensional</a:t>
            </a:r>
          </a:p>
          <a:p>
            <a:r>
              <a:rPr lang="en-US" dirty="0"/>
              <a:t>space.</a:t>
            </a:r>
          </a:p>
        </p:txBody>
      </p:sp>
    </p:spTree>
    <p:extLst>
      <p:ext uri="{BB962C8B-B14F-4D97-AF65-F5344CB8AC3E}">
        <p14:creationId xmlns:p14="http://schemas.microsoft.com/office/powerpoint/2010/main" val="384142716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E114-4BB3-E34E-AC2C-B0A21BD20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LB" dirty="0"/>
              <a:t>anifold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0291-6AC7-2A48-8E14-987FC796D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allow the dimensionality of the manifold to vary from one point to another. </a:t>
            </a:r>
          </a:p>
          <a:p>
            <a:pPr lvl="1"/>
            <a:r>
              <a:rPr lang="en-US" dirty="0"/>
              <a:t>This often happens when a manifold intersects itself. </a:t>
            </a:r>
          </a:p>
          <a:p>
            <a:pPr lvl="1"/>
            <a:r>
              <a:rPr lang="en-US" dirty="0"/>
              <a:t>For example, a figure eight is a manifold that has a single dimension in most places but two dimensions at the intersection at the center.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79545889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0B5D8-2716-6D41-85E2-77FFB34D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Manifold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134712-557F-2E42-BADD-CA5910D75F1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51257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Manifold learning algorithms assumes that most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consists of invalid inputs, </a:t>
                </a:r>
              </a:p>
              <a:p>
                <a:pPr lvl="1"/>
                <a:r>
                  <a:rPr lang="en-US" dirty="0"/>
                  <a:t>interesting inputs occur only along a collection of manifolds </a:t>
                </a:r>
              </a:p>
              <a:p>
                <a:pPr lvl="1"/>
                <a:r>
                  <a:rPr lang="en-US" dirty="0"/>
                  <a:t>Interesting variations in the output of the learned function occurring only along directions that lie on the manifold, </a:t>
                </a:r>
              </a:p>
              <a:p>
                <a:pPr lvl="1"/>
                <a:r>
                  <a:rPr lang="en-US" dirty="0"/>
                  <a:t>or with interesting variations happening only when we move from one manifold to another.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134712-557F-2E42-BADD-CA5910D75F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5125768"/>
              </a:xfrm>
              <a:blipFill>
                <a:blip r:embed="rId2"/>
                <a:stretch>
                  <a:fillRect l="-1029" t="-2716" r="-3086" b="-172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D9496E0-2D3B-044C-ACA9-DAE406C51C83}"/>
              </a:ext>
            </a:extLst>
          </p:cNvPr>
          <p:cNvSpPr/>
          <p:nvPr/>
        </p:nvSpPr>
        <p:spPr>
          <a:xfrm>
            <a:off x="2837132" y="7857561"/>
            <a:ext cx="65024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the key assumption remains that probability mass is</a:t>
            </a:r>
          </a:p>
          <a:p>
            <a:r>
              <a:rPr lang="en-US" dirty="0">
                <a:solidFill>
                  <a:srgbClr val="FF0000"/>
                </a:solidFill>
                <a:latin typeface="Helvetica" pitchFamily="2" charset="0"/>
              </a:rPr>
              <a:t>highly concentrated.</a:t>
            </a:r>
          </a:p>
        </p:txBody>
      </p:sp>
    </p:spTree>
    <p:extLst>
      <p:ext uri="{BB962C8B-B14F-4D97-AF65-F5344CB8AC3E}">
        <p14:creationId xmlns:p14="http://schemas.microsoft.com/office/powerpoint/2010/main" val="304428726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BAD9-548D-8642-97EA-6E4B3238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 dirty="0"/>
              <a:t>rguments supporting the manifold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2CCBE-ABFF-914D-858D-E08EA8661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probability distribution over images, text strings, and sounds that occur in real life is highly concentrated.</a:t>
            </a:r>
          </a:p>
          <a:p>
            <a:endParaRPr lang="en-US" dirty="0"/>
          </a:p>
          <a:p>
            <a:endParaRPr lang="en-LB"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EC2CC290-E403-A64B-B08E-54CDA8A1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468" y="4128040"/>
            <a:ext cx="4418352" cy="551982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017513-6B55-3F46-B846-BAE7FD420396}"/>
              </a:ext>
            </a:extLst>
          </p:cNvPr>
          <p:cNvSpPr/>
          <p:nvPr/>
        </p:nvSpPr>
        <p:spPr>
          <a:xfrm>
            <a:off x="2434726" y="5746750"/>
            <a:ext cx="34645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Uniformly Sampled Images</a:t>
            </a:r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878846448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ABAD9-548D-8642-97EA-6E4B3238D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 dirty="0"/>
              <a:t>rguments supporting the manifold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52CCBE-ABFF-914D-858D-E08EA8661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we encounter are connected to each other by applying transformations to traverse the manifold.</a:t>
            </a:r>
          </a:p>
          <a:p>
            <a:endParaRPr lang="en-US" dirty="0"/>
          </a:p>
          <a:p>
            <a:endParaRPr lang="en-LB"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355E67EB-41EC-2E4B-A1AB-97F88907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331" y="4762500"/>
            <a:ext cx="10970969" cy="4052738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997675-9DE2-C54B-A5CE-2DB21871E926}"/>
              </a:ext>
            </a:extLst>
          </p:cNvPr>
          <p:cNvSpPr/>
          <p:nvPr/>
        </p:nvSpPr>
        <p:spPr>
          <a:xfrm>
            <a:off x="4694227" y="8890000"/>
            <a:ext cx="323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QMUL Dataset</a:t>
            </a:r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361574927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2029-5AA6-6845-B2CC-A4DEBAD7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A77BF-1BFD-9445-BDB2-47ED4032C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manifold assumption is at least approximately correct.</a:t>
            </a:r>
          </a:p>
          <a:p>
            <a:endParaRPr lang="en-LB" dirty="0"/>
          </a:p>
          <a:p>
            <a:r>
              <a:rPr lang="en-US" dirty="0"/>
              <a:t>This concludes part I of the course </a:t>
            </a:r>
          </a:p>
          <a:p>
            <a:r>
              <a:rPr lang="en-US" dirty="0"/>
              <a:t>You are now prepared to embark upon your study of deep learning.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LB" b="1" dirty="0">
                <a:solidFill>
                  <a:srgbClr val="002060"/>
                </a:solidFill>
              </a:rPr>
              <a:t>Congratulations</a:t>
            </a:r>
          </a:p>
        </p:txBody>
      </p:sp>
    </p:spTree>
    <p:extLst>
      <p:ext uri="{BB962C8B-B14F-4D97-AF65-F5344CB8AC3E}">
        <p14:creationId xmlns:p14="http://schemas.microsoft.com/office/powerpoint/2010/main" val="25009860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1554B-5879-9A46-9F19-8F145E6FF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LB"/>
              <a:t>he experience, </a:t>
            </a:r>
            <a:r>
              <a:rPr lang="en-LB" i="1"/>
              <a:t>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98419A-8F8B-5A4B-8D1F-B7BFACA49C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S</a:t>
                </a:r>
                <a:r>
                  <a:rPr lang="en-LB" b="1"/>
                  <a:t>upervised learning: </a:t>
                </a:r>
                <a14:m>
                  <m:oMath xmlns:m="http://schemas.openxmlformats.org/officeDocument/2006/math">
                    <m:r>
                      <a:rPr lang="en-LB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LB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LB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LB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L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LB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/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xperience is a labeled dataset (or datapoints)</a:t>
                </a:r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ach datapoint has a label or target </a:t>
                </a:r>
              </a:p>
              <a:p>
                <a:r>
                  <a:rPr lang="en-US" b="1" dirty="0"/>
                  <a:t>U</a:t>
                </a:r>
                <a:r>
                  <a:rPr lang="en-LB" b="1"/>
                  <a:t>nsupervised learning: </a:t>
                </a:r>
                <a14:m>
                  <m:oMath xmlns:m="http://schemas.openxmlformats.org/officeDocument/2006/math">
                    <m:r>
                      <a:rPr lang="en-LB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L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LB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LB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 b="1"/>
              </a:p>
              <a:p>
                <a:pPr lvl="1"/>
                <a:r>
                  <a:rPr lang="en-US" dirty="0"/>
                  <a:t>E</a:t>
                </a:r>
                <a:r>
                  <a:rPr lang="en-LB"/>
                  <a:t>xperience is an unlabeled dataset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LB"/>
                  <a:t>lustering, learning probability distribution, denoising, etc. </a:t>
                </a:r>
              </a:p>
              <a:p>
                <a:r>
                  <a:rPr lang="en-US" dirty="0"/>
                  <a:t>T</a:t>
                </a:r>
                <a:r>
                  <a:rPr lang="en-LB"/>
                  <a:t>he line between supervised and unsupervised is often blurred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LB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LB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98419A-8F8B-5A4B-8D1F-B7BFACA49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00" t="-1815" r="-2286" b="-907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2905980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4239</TotalTime>
  <Words>4771</Words>
  <Application>Microsoft Macintosh PowerPoint</Application>
  <PresentationFormat>Custom</PresentationFormat>
  <Paragraphs>527</Paragraphs>
  <Slides>85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4" baseType="lpstr">
      <vt:lpstr>Arial</vt:lpstr>
      <vt:lpstr>Cambria Math</vt:lpstr>
      <vt:lpstr>Courier New</vt:lpstr>
      <vt:lpstr>Helvetica</vt:lpstr>
      <vt:lpstr>Helvetica Light</vt:lpstr>
      <vt:lpstr>Helvetica Neue</vt:lpstr>
      <vt:lpstr>Times</vt:lpstr>
      <vt:lpstr>Wingdings</vt:lpstr>
      <vt:lpstr>1_White</vt:lpstr>
      <vt:lpstr>Machine Learning Basics</vt:lpstr>
      <vt:lpstr>Machine Learning </vt:lpstr>
      <vt:lpstr>The task, T</vt:lpstr>
      <vt:lpstr>The task, T</vt:lpstr>
      <vt:lpstr>The task, T</vt:lpstr>
      <vt:lpstr>The task, T</vt:lpstr>
      <vt:lpstr>The task, T</vt:lpstr>
      <vt:lpstr>The performance measure, P</vt:lpstr>
      <vt:lpstr>The experience, E</vt:lpstr>
      <vt:lpstr>The experience, E</vt:lpstr>
      <vt:lpstr>A dataset </vt:lpstr>
      <vt:lpstr>Example: Linear regression</vt:lpstr>
      <vt:lpstr>Linear regression</vt:lpstr>
      <vt:lpstr>Linear Regression</vt:lpstr>
      <vt:lpstr>Capacity, overfitting and underfitting </vt:lpstr>
      <vt:lpstr>Capacity, overfitting and underfitting </vt:lpstr>
      <vt:lpstr>Capacity, overfitting and underfitting </vt:lpstr>
      <vt:lpstr>Hypothesis space</vt:lpstr>
      <vt:lpstr>Underfitting and Overfitting in Polynomial Estimation</vt:lpstr>
      <vt:lpstr>Capacity </vt:lpstr>
      <vt:lpstr>Generalization and Capacity</vt:lpstr>
      <vt:lpstr>High capacity: non-parametric models</vt:lpstr>
      <vt:lpstr>Bayes error</vt:lpstr>
      <vt:lpstr>Training Set Size</vt:lpstr>
      <vt:lpstr>The no Free lunch theorem</vt:lpstr>
      <vt:lpstr>No free lunch</vt:lpstr>
      <vt:lpstr>Regularization </vt:lpstr>
      <vt:lpstr>Weight Decay</vt:lpstr>
      <vt:lpstr>Regularization</vt:lpstr>
      <vt:lpstr>Hyperparameters </vt:lpstr>
      <vt:lpstr>Cross validation</vt:lpstr>
      <vt:lpstr>Cross validation</vt:lpstr>
      <vt:lpstr>Point estimation </vt:lpstr>
      <vt:lpstr>Statistical bias</vt:lpstr>
      <vt:lpstr>Example: Bernoulli distribution </vt:lpstr>
      <vt:lpstr>Example: Gaussian distribution - mean</vt:lpstr>
      <vt:lpstr>Example: Gaussian distribution - variance</vt:lpstr>
      <vt:lpstr>Variance</vt:lpstr>
      <vt:lpstr>Example: Bernoulli distribution</vt:lpstr>
      <vt:lpstr>Trading off Bias and Variance</vt:lpstr>
      <vt:lpstr>Bias vs. variance </vt:lpstr>
      <vt:lpstr>Bias vs. variance</vt:lpstr>
      <vt:lpstr>Maximum Likelihood Estimation </vt:lpstr>
      <vt:lpstr>Maximum Likelihood Estimation </vt:lpstr>
      <vt:lpstr>Conditional log-likelihood</vt:lpstr>
      <vt:lpstr>Conditional log-likelihood for linear regression</vt:lpstr>
      <vt:lpstr>Properties of maximum likelihood </vt:lpstr>
      <vt:lpstr>Bayesian statistics</vt:lpstr>
      <vt:lpstr>Maximum A Posteriori (MAP) Estimation</vt:lpstr>
      <vt:lpstr>Supervised learning examples</vt:lpstr>
      <vt:lpstr>Logistic regression</vt:lpstr>
      <vt:lpstr>Support vector machines</vt:lpstr>
      <vt:lpstr>SVM</vt:lpstr>
      <vt:lpstr>Lagrange multipliers</vt:lpstr>
      <vt:lpstr>Kernel trick</vt:lpstr>
      <vt:lpstr>Advantages of the kernel trick</vt:lpstr>
      <vt:lpstr>Gaussian kernel</vt:lpstr>
      <vt:lpstr>SVM limitations</vt:lpstr>
      <vt:lpstr>Watch (SVM)</vt:lpstr>
      <vt:lpstr>K-Nearest Neighbors</vt:lpstr>
      <vt:lpstr>K-NN limitations</vt:lpstr>
      <vt:lpstr>Decision Trees</vt:lpstr>
      <vt:lpstr>Decision trees limitations</vt:lpstr>
      <vt:lpstr>Unsupervided learning</vt:lpstr>
      <vt:lpstr>Principal Components Analysis</vt:lpstr>
      <vt:lpstr>No linear correlation</vt:lpstr>
      <vt:lpstr>Decorrelation</vt:lpstr>
      <vt:lpstr>k-means clustering </vt:lpstr>
      <vt:lpstr>k-means algorithm</vt:lpstr>
      <vt:lpstr>How to evaluate clustering?</vt:lpstr>
      <vt:lpstr>Building a machine learning algorithm</vt:lpstr>
      <vt:lpstr>Exercise </vt:lpstr>
      <vt:lpstr>Stochastic gradient descent </vt:lpstr>
      <vt:lpstr>Challenges motivating deep learning</vt:lpstr>
      <vt:lpstr>Curse of Dimensionality</vt:lpstr>
      <vt:lpstr>Smoothness prior (aka local consistency)</vt:lpstr>
      <vt:lpstr>Smoothness prior is not enough!</vt:lpstr>
      <vt:lpstr>Deep learning solution </vt:lpstr>
      <vt:lpstr>Manifold</vt:lpstr>
      <vt:lpstr>Manifold</vt:lpstr>
      <vt:lpstr>Manifold</vt:lpstr>
      <vt:lpstr>Manifold learning</vt:lpstr>
      <vt:lpstr>Arguments supporting the manifold hypothesis</vt:lpstr>
      <vt:lpstr>Arguments supporting the manifold hypothesis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Numerical Computation for Deep Learning</dc:title>
  <cp:lastModifiedBy>Mohamed El Baker Nassar</cp:lastModifiedBy>
  <cp:revision>350</cp:revision>
  <dcterms:modified xsi:type="dcterms:W3CDTF">2020-04-19T11:42:48Z</dcterms:modified>
</cp:coreProperties>
</file>